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8" r:id="rId2"/>
    <p:sldMasterId id="2147483696" r:id="rId3"/>
    <p:sldMasterId id="2147483709" r:id="rId4"/>
  </p:sldMasterIdLst>
  <p:notesMasterIdLst>
    <p:notesMasterId r:id="rId16"/>
  </p:notesMasterIdLst>
  <p:handoutMasterIdLst>
    <p:handoutMasterId r:id="rId17"/>
  </p:handoutMasterIdLst>
  <p:sldIdLst>
    <p:sldId id="288" r:id="rId5"/>
    <p:sldId id="289" r:id="rId6"/>
    <p:sldId id="290" r:id="rId7"/>
    <p:sldId id="291" r:id="rId8"/>
    <p:sldId id="292" r:id="rId9"/>
    <p:sldId id="293" r:id="rId10"/>
    <p:sldId id="295" r:id="rId11"/>
    <p:sldId id="296" r:id="rId12"/>
    <p:sldId id="297" r:id="rId13"/>
    <p:sldId id="299" r:id="rId14"/>
    <p:sldId id="298" r:id="rId15"/>
  </p:sldIdLst>
  <p:sldSz cx="12198350" cy="6858000"/>
  <p:notesSz cx="9309100" cy="7016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664">
          <p15:clr>
            <a:srgbClr val="A4A3A4"/>
          </p15:clr>
        </p15:guide>
        <p15:guide id="3" orient="horz" pos="3122">
          <p15:clr>
            <a:srgbClr val="A4A3A4"/>
          </p15:clr>
        </p15:guide>
        <p15:guide id="4" orient="horz" pos="4070">
          <p15:clr>
            <a:srgbClr val="A4A3A4"/>
          </p15:clr>
        </p15:guide>
        <p15:guide id="5" pos="3842">
          <p15:clr>
            <a:srgbClr val="A4A3A4"/>
          </p15:clr>
        </p15:guide>
        <p15:guide id="6" pos="390">
          <p15:clr>
            <a:srgbClr val="A4A3A4"/>
          </p15:clr>
        </p15:guide>
        <p15:guide id="7" pos="7305">
          <p15:clr>
            <a:srgbClr val="A4A3A4"/>
          </p15:clr>
        </p15:guide>
        <p15:guide id="8" pos="3918">
          <p15:clr>
            <a:srgbClr val="A4A3A4"/>
          </p15:clr>
        </p15:guide>
        <p15:guide id="9" pos="3791">
          <p15:clr>
            <a:srgbClr val="A4A3A4"/>
          </p15:clr>
        </p15:guide>
        <p15:guide id="10" pos="1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210">
          <p15:clr>
            <a:srgbClr val="A4A3A4"/>
          </p15:clr>
        </p15:guide>
        <p15:guide id="4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A159"/>
    <a:srgbClr val="00B88C"/>
    <a:srgbClr val="D3E6EB"/>
    <a:srgbClr val="FEFEFE"/>
    <a:srgbClr val="E9E9E8"/>
    <a:srgbClr val="FFE600"/>
    <a:srgbClr val="A1A1A1"/>
    <a:srgbClr val="FF3399"/>
    <a:srgbClr val="FFFFFF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74" autoAdjust="0"/>
    <p:restoredTop sz="86022" autoAdjust="0"/>
  </p:normalViewPr>
  <p:slideViewPr>
    <p:cSldViewPr snapToGrid="0" snapToObjects="1" showGuides="1">
      <p:cViewPr>
        <p:scale>
          <a:sx n="79" d="100"/>
          <a:sy n="79" d="100"/>
        </p:scale>
        <p:origin x="-462" y="126"/>
      </p:cViewPr>
      <p:guideLst>
        <p:guide orient="horz" pos="2160"/>
        <p:guide orient="horz" pos="664"/>
        <p:guide orient="horz" pos="3122"/>
        <p:guide orient="horz" pos="4070"/>
        <p:guide pos="3842"/>
        <p:guide pos="390"/>
        <p:guide pos="7305"/>
        <p:guide pos="3918"/>
        <p:guide pos="3791"/>
        <p:guide pos="19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2868" y="-90"/>
      </p:cViewPr>
      <p:guideLst>
        <p:guide orient="horz" pos="2949"/>
        <p:guide orient="horz" pos="2210"/>
        <p:guide pos="2229"/>
        <p:guide pos="29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4" cy="350838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4" cy="350838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/>
              <a:pPr/>
              <a:t>10/06/2016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64695"/>
            <a:ext cx="4033944" cy="350838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64695"/>
            <a:ext cx="4033944" cy="350838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4" cy="350838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4" cy="350838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200"/>
            </a:lvl1pPr>
          </a:lstStyle>
          <a:p>
            <a:fld id="{8045EBA9-A28D-4849-BFEA-AA04F6A21B63}" type="datetimeFigureOut">
              <a:rPr lang="en-GB" smtClean="0"/>
              <a:pPr/>
              <a:t>10/06/2016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5463"/>
            <a:ext cx="468312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9" rIns="93278" bIns="4663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2957"/>
            <a:ext cx="7447280" cy="3157538"/>
          </a:xfrm>
          <a:prstGeom prst="rect">
            <a:avLst/>
          </a:prstGeom>
        </p:spPr>
        <p:txBody>
          <a:bodyPr vert="horz" lIns="93278" tIns="46639" rIns="93278" bIns="466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64695"/>
            <a:ext cx="4033944" cy="350838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64695"/>
            <a:ext cx="4033944" cy="350838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200"/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>
                <a:solidFill>
                  <a:prstClr val="black"/>
                </a:solidFill>
                <a:latin typeface="Palatino Linotype" panose="02040502050505030304"/>
              </a:rPr>
              <a:pPr/>
              <a:t>1</a:t>
            </a:fld>
            <a:endParaRPr lang="en-US">
              <a:solidFill>
                <a:prstClr val="black"/>
              </a:solidFill>
              <a:latin typeface="Palatino Linotype" panose="020405020505050303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29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mayank.dwivedi\Desktop\CV\black-design-wallpaper-7514-hd-wallpaper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-2"/>
            <a:ext cx="121983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9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935" y="1044000"/>
            <a:ext cx="10973111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001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8"/>
            <a:ext cx="1097851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97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3638"/>
            <a:ext cx="1097851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95974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384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548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Vignesh.Kalyanaraman\My Documents\Branding Zone\Images\90H00004_RM.jpg"/>
          <p:cNvPicPr>
            <a:picLocks noChangeAspect="1" noChangeArrowheads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350" cy="6858000"/>
          </a:xfrm>
          <a:prstGeom prst="rect">
            <a:avLst/>
          </a:prstGeom>
          <a:noFill/>
        </p:spPr>
      </p:pic>
      <p:sp>
        <p:nvSpPr>
          <p:cNvPr id="12" name="Freeform 11"/>
          <p:cNvSpPr/>
          <p:nvPr userDrawn="1"/>
        </p:nvSpPr>
        <p:spPr bwMode="auto">
          <a:xfrm rot="5400000" flipH="1">
            <a:off x="1840736" y="2128330"/>
            <a:ext cx="2196244" cy="58777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77 h 8577"/>
              <a:gd name="connsiteX1" fmla="*/ 10000 w 10000"/>
              <a:gd name="connsiteY1" fmla="*/ 0 h 8577"/>
              <a:gd name="connsiteX2" fmla="*/ 10000 w 10000"/>
              <a:gd name="connsiteY2" fmla="*/ 8577 h 8577"/>
              <a:gd name="connsiteX3" fmla="*/ 0 w 10000"/>
              <a:gd name="connsiteY3" fmla="*/ 8577 h 8577"/>
              <a:gd name="connsiteX4" fmla="*/ 0 w 10000"/>
              <a:gd name="connsiteY4" fmla="*/ 577 h 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8577">
                <a:moveTo>
                  <a:pt x="0" y="577"/>
                </a:moveTo>
                <a:lnTo>
                  <a:pt x="10000" y="0"/>
                </a:lnTo>
                <a:lnTo>
                  <a:pt x="10000" y="8577"/>
                </a:lnTo>
                <a:lnTo>
                  <a:pt x="0" y="8577"/>
                </a:lnTo>
                <a:lnTo>
                  <a:pt x="0" y="577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995363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808080"/>
              </a:solidFill>
              <a:latin typeface="EYInterstate" pitchFamily="2" charset="0"/>
              <a:cs typeface="Arial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1549" y="4293121"/>
            <a:ext cx="4433569" cy="360039"/>
          </a:xfrm>
        </p:spPr>
        <p:txBody>
          <a:bodyPr anchor="b" anchorCtr="0"/>
          <a:lstStyle>
            <a:lvl1pPr algn="l">
              <a:defRPr sz="1400" b="1" kern="1200" cap="none" spc="0" baseline="0">
                <a:solidFill>
                  <a:schemeClr val="tx1"/>
                </a:solidFill>
                <a:latin typeface="EYInterstate Light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601549" y="4761148"/>
            <a:ext cx="4433569" cy="1188132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19452" indent="0">
              <a:buNone/>
              <a:defRPr sz="1700"/>
            </a:lvl2pPr>
            <a:lvl3pPr marL="838899" indent="0">
              <a:buNone/>
              <a:defRPr sz="1500"/>
            </a:lvl3pPr>
            <a:lvl4pPr marL="1258349" indent="0">
              <a:buNone/>
              <a:defRPr sz="1300"/>
            </a:lvl4pPr>
            <a:lvl5pPr marL="1677800" indent="0">
              <a:buNone/>
              <a:defRPr sz="1300"/>
            </a:lvl5pPr>
            <a:lvl6pPr marL="2097250" indent="0">
              <a:buNone/>
              <a:defRPr sz="1300"/>
            </a:lvl6pPr>
            <a:lvl7pPr marL="2516701" indent="0">
              <a:buNone/>
              <a:defRPr sz="1300"/>
            </a:lvl7pPr>
            <a:lvl8pPr marL="2936149" indent="0">
              <a:buNone/>
              <a:defRPr sz="1300"/>
            </a:lvl8pPr>
            <a:lvl9pPr marL="3355600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601549" y="4682975"/>
            <a:ext cx="4433569" cy="182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995363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808080"/>
              </a:solidFill>
              <a:latin typeface="EYInterstate" pitchFamily="2" charset="0"/>
              <a:cs typeface="Arial" charset="0"/>
            </a:endParaRPr>
          </a:p>
        </p:txBody>
      </p:sp>
      <p:sp>
        <p:nvSpPr>
          <p:cNvPr id="19" name="Freeform 18"/>
          <p:cNvSpPr/>
          <p:nvPr userDrawn="1"/>
        </p:nvSpPr>
        <p:spPr bwMode="auto">
          <a:xfrm rot="5400000" flipH="1">
            <a:off x="1759043" y="1985859"/>
            <a:ext cx="2340260" cy="616266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77 h 8577"/>
              <a:gd name="connsiteX1" fmla="*/ 10000 w 10000"/>
              <a:gd name="connsiteY1" fmla="*/ 0 h 8577"/>
              <a:gd name="connsiteX2" fmla="*/ 10000 w 10000"/>
              <a:gd name="connsiteY2" fmla="*/ 8577 h 8577"/>
              <a:gd name="connsiteX3" fmla="*/ 0 w 10000"/>
              <a:gd name="connsiteY3" fmla="*/ 8577 h 8577"/>
              <a:gd name="connsiteX4" fmla="*/ 0 w 10000"/>
              <a:gd name="connsiteY4" fmla="*/ 577 h 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8577">
                <a:moveTo>
                  <a:pt x="0" y="577"/>
                </a:moveTo>
                <a:lnTo>
                  <a:pt x="10000" y="0"/>
                </a:lnTo>
                <a:lnTo>
                  <a:pt x="10000" y="8577"/>
                </a:lnTo>
                <a:lnTo>
                  <a:pt x="0" y="8577"/>
                </a:lnTo>
                <a:lnTo>
                  <a:pt x="0" y="577"/>
                </a:lnTo>
                <a:close/>
              </a:path>
            </a:pathLst>
          </a:custGeom>
          <a:noFill/>
          <a:ln w="19050" cap="flat" cmpd="sng" algn="ctr">
            <a:solidFill>
              <a:srgbClr val="FF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995363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808080"/>
              </a:solidFill>
              <a:latin typeface="EYInterstate" pitchFamily="2" charset="0"/>
              <a:cs typeface="Arial" charset="0"/>
            </a:endParaRPr>
          </a:p>
        </p:txBody>
      </p:sp>
      <p:grpSp>
        <p:nvGrpSpPr>
          <p:cNvPr id="20" name="Group 19"/>
          <p:cNvGrpSpPr/>
          <p:nvPr userDrawn="1"/>
        </p:nvGrpSpPr>
        <p:grpSpPr bwMode="black">
          <a:xfrm>
            <a:off x="11330789" y="296677"/>
            <a:ext cx="416385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21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02238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9BA0-A3F1-4AE0-A095-A691F325988D}" type="datetime1">
              <a:rPr lang="en-US" smtClean="0">
                <a:solidFill>
                  <a:srgbClr val="323232"/>
                </a:solidFill>
              </a:rPr>
              <a:pPr/>
              <a:t>10/06/16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1075" y="1850064"/>
            <a:ext cx="9880664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1075" y="359898"/>
            <a:ext cx="9880664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9714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74E8E-6132-4C3E-8FAF-08614718A4E8}" type="datetime1">
              <a:rPr lang="en-US" smtClean="0">
                <a:solidFill>
                  <a:srgbClr val="323232"/>
                </a:solidFill>
              </a:rPr>
              <a:pPr/>
              <a:t>10/06/16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4020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C1BA8-14CB-402F-AB5D-65EFB4CEE9BA}" type="datetime1">
              <a:rPr lang="en-US" smtClean="0">
                <a:solidFill>
                  <a:srgbClr val="323232"/>
                </a:solidFill>
              </a:rPr>
              <a:pPr/>
              <a:t>10/06/16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9647" y="1066800"/>
            <a:ext cx="8538845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472" y="2600325"/>
            <a:ext cx="1038802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1720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C792A-0B0D-4D75-99F7-2870465BBD14}" type="datetime1">
              <a:rPr lang="en-US" smtClean="0">
                <a:solidFill>
                  <a:srgbClr val="323232"/>
                </a:solidFill>
              </a:rPr>
              <a:pPr/>
              <a:t>10/06/16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8448" y="1524000"/>
            <a:ext cx="487934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5141" y="1524000"/>
            <a:ext cx="487934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141" y="274320"/>
            <a:ext cx="10002647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77081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200">
          <p15:clr>
            <a:srgbClr val="FBAE40"/>
          </p15:clr>
        </p15:guide>
        <p15:guide id="4" pos="7512">
          <p15:clr>
            <a:srgbClr val="FBAE40"/>
          </p15:clr>
        </p15:guide>
        <p15:guide id="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ARTIK~1.PEN\APPDATA\LOCAL\TEMP\wza2b5\14H01467_RF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-736"/>
            <a:ext cx="12201533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email">
            <a:lum bright="-40000" contrast="-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gray">
          <a:xfrm>
            <a:off x="3032579" y="5748934"/>
            <a:ext cx="1311994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4998" y="757504"/>
            <a:ext cx="7323813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998" y="1753200"/>
            <a:ext cx="7323813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403076"/>
            <a:ext cx="1219835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4" cstate="email">
              <a:lum bright="-40000" contrast="-4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380339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4A14D2-C15B-4C78-A526-4D8666FA99F8}" type="datetime1">
              <a:rPr lang="en-US" smtClean="0">
                <a:solidFill>
                  <a:srgbClr val="323232"/>
                </a:solidFill>
              </a:rPr>
              <a:pPr/>
              <a:t>10/06/16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5221" y="969336"/>
            <a:ext cx="487629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55221" y="328278"/>
            <a:ext cx="487629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09969" y="969336"/>
            <a:ext cx="487629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9969" y="328278"/>
            <a:ext cx="487629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5160336"/>
            <a:ext cx="10978515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77467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1200">
          <p15:clr>
            <a:srgbClr val="FBAE40"/>
          </p15:clr>
        </p15:guide>
        <p15:guide id="3" pos="751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F1A27-4218-4094-BEAE-9A3589DB2B89}" type="datetime1">
              <a:rPr lang="en-US" smtClean="0">
                <a:solidFill>
                  <a:srgbClr val="323232"/>
                </a:solidFill>
              </a:rPr>
              <a:pPr/>
              <a:t>10/06/16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141" y="274320"/>
            <a:ext cx="10002647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247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907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5992" y="2133602"/>
            <a:ext cx="9580787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00674-BE8F-4CEA-9736-5FEE3AB227F1}" type="datetime1">
              <a:rPr lang="en-US" smtClean="0">
                <a:solidFill>
                  <a:srgbClr val="323232"/>
                </a:solidFill>
              </a:rPr>
              <a:pPr/>
              <a:t>10/06/16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05992" y="1406964"/>
            <a:ext cx="5518951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992" y="216778"/>
            <a:ext cx="5518951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065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12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-3632"/>
            <a:ext cx="121953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bg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953A3-A3BE-4323-8A5F-3F3FB07EB2DE}" type="datetime1">
              <a:rPr lang="en-US" smtClean="0">
                <a:solidFill>
                  <a:srgbClr val="323232"/>
                </a:solidFill>
              </a:rPr>
              <a:pPr/>
              <a:t>10/06/16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529" y="1066800"/>
            <a:ext cx="6099175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F07F09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8182" y="1143005"/>
            <a:ext cx="5895869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9243" y="954341"/>
            <a:ext cx="91487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5031" y="936786"/>
            <a:ext cx="866083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182" y="4800600"/>
            <a:ext cx="5895869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3283" y="1066800"/>
            <a:ext cx="3659505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54571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49DF06-9503-4BFC-9BDB-01518A2C34BB}" type="datetime1">
              <a:rPr lang="en-US" smtClean="0">
                <a:solidFill>
                  <a:srgbClr val="323232"/>
                </a:solidFill>
              </a:rPr>
              <a:pPr/>
              <a:t>10/06/16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6484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6D803-E824-49BC-A33E-A6A786BEDB3D}" type="datetime1">
              <a:rPr lang="en-US" smtClean="0">
                <a:solidFill>
                  <a:srgbClr val="323232"/>
                </a:solidFill>
              </a:rPr>
              <a:pPr/>
              <a:t>10/06/16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794" y="274642"/>
            <a:ext cx="7420663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8763" y="274641"/>
            <a:ext cx="243967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51575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D3032-ACFF-440E-8C29-E047F0CC3352}" type="datetime1">
              <a:rPr lang="en-US" smtClean="0">
                <a:solidFill>
                  <a:srgbClr val="323232"/>
                </a:solidFill>
              </a:rPr>
              <a:pPr/>
              <a:t>10/06/16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5221" y="969336"/>
            <a:ext cx="487629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55221" y="328278"/>
            <a:ext cx="487629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09969" y="969336"/>
            <a:ext cx="487629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9969" y="328278"/>
            <a:ext cx="487629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5160336"/>
            <a:ext cx="10978515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65099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1200">
          <p15:clr>
            <a:srgbClr val="FBAE40"/>
          </p15:clr>
        </p15:guide>
        <p15:guide id="3" pos="751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6237288"/>
            <a:ext cx="12198350" cy="6207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6308726"/>
            <a:ext cx="12198350" cy="449263"/>
          </a:xfrm>
          <a:prstGeom prst="rect">
            <a:avLst/>
          </a:prstGeom>
          <a:solidFill>
            <a:srgbClr val="FFE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12198350" cy="41381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2"/>
                </a:solidFill>
                <a:latin typeface="Cambria" pitchFamily="18" charset="0"/>
              </a:defRPr>
            </a:lvl1pPr>
            <a:lvl2pPr marL="457154" indent="0" algn="ctr">
              <a:buNone/>
            </a:lvl2pPr>
            <a:lvl3pPr marL="914309" indent="0" algn="ctr">
              <a:buNone/>
            </a:lvl3pPr>
            <a:lvl4pPr marL="1371463" indent="0" algn="ctr">
              <a:buNone/>
            </a:lvl4pPr>
            <a:lvl5pPr marL="1828617" indent="0" algn="ctr">
              <a:buNone/>
            </a:lvl5pPr>
            <a:lvl6pPr marL="2285771" indent="0" algn="ctr">
              <a:buNone/>
            </a:lvl6pPr>
            <a:lvl7pPr marL="2742926" indent="0" algn="ctr">
              <a:buNone/>
            </a:lvl7pPr>
            <a:lvl8pPr marL="3200080" indent="0" algn="ctr">
              <a:buNone/>
            </a:lvl8pPr>
            <a:lvl9pPr marL="3657234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0"/>
          </p:nvPr>
        </p:nvSpPr>
        <p:spPr>
          <a:xfrm>
            <a:off x="719777" y="2060848"/>
            <a:ext cx="10470613" cy="2088232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rgbClr val="FFC000"/>
                </a:solidFill>
                <a:latin typeface="Cambria" pitchFamily="18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105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62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>
                    <a:lumMod val="50000"/>
                  </a:srgbClr>
                </a:solidFill>
              </a:rPr>
              <a:t>Consolidated Document for Social Sector of Gujarat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9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9" y="6242400"/>
            <a:ext cx="1097851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5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75" y="188641"/>
            <a:ext cx="10876862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35535" y="1556792"/>
            <a:ext cx="11623341" cy="4320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7047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219835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0" y="1557338"/>
            <a:ext cx="12198350" cy="10334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9" descr="emble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4994" y="1662113"/>
            <a:ext cx="671332" cy="823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9754" y="2743200"/>
            <a:ext cx="9502431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74" y="1578497"/>
            <a:ext cx="10165292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8132233" y="6248402"/>
            <a:ext cx="3557852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81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3223" y="1589567"/>
            <a:ext cx="5184299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63232" y="1589567"/>
            <a:ext cx="5184299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8132233" y="6248402"/>
            <a:ext cx="3557852" cy="365125"/>
          </a:xfrm>
          <a:prstGeom prst="rect">
            <a:avLst/>
          </a:prstGeom>
        </p:spPr>
        <p:txBody>
          <a:bodyPr lIns="91431" tIns="45715" rIns="91431" bIns="45715"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1570" cy="244475"/>
          </a:xfrm>
          <a:prstGeom prst="rect">
            <a:avLst/>
          </a:prstGeom>
        </p:spPr>
        <p:txBody>
          <a:bodyPr lIns="91431" tIns="45715" rIns="91431" bIns="45715"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fld id="{1FF3D81B-5923-4F0D-A8E2-F045E4C67470}" type="slidenum">
              <a:rPr lang="en-GB" smtClean="0">
                <a:solidFill>
                  <a:srgbClr val="000000"/>
                </a:solidFill>
              </a:rPr>
              <a:pPr defTabSz="914309"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813225" y="6248402"/>
            <a:ext cx="7232182" cy="365125"/>
          </a:xfrm>
          <a:prstGeom prst="rect">
            <a:avLst/>
          </a:prstGeom>
        </p:spPr>
        <p:txBody>
          <a:bodyPr lIns="91431" tIns="45715" rIns="91431" bIns="45715"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333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72" y="273050"/>
            <a:ext cx="10876862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3223" y="2438401"/>
            <a:ext cx="5184299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4134" y="2438401"/>
            <a:ext cx="5184299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3223" y="1752600"/>
            <a:ext cx="5184299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4134" y="1752600"/>
            <a:ext cx="5184299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8132233" y="6248402"/>
            <a:ext cx="3557852" cy="365125"/>
          </a:xfrm>
          <a:prstGeom prst="rect">
            <a:avLst/>
          </a:prstGeom>
        </p:spPr>
        <p:txBody>
          <a:bodyPr lIns="91431" tIns="45715" rIns="91431" bIns="45715"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1570" cy="244475"/>
          </a:xfrm>
          <a:prstGeom prst="rect">
            <a:avLst/>
          </a:prstGeom>
        </p:spPr>
        <p:txBody>
          <a:bodyPr lIns="91431" tIns="45715" rIns="91431" bIns="45715"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fld id="{6E9CEE72-5E3E-4D0C-9265-1E5BDFD5F9E4}" type="slidenum">
              <a:rPr lang="en-GB" smtClean="0">
                <a:solidFill>
                  <a:srgbClr val="000000"/>
                </a:solidFill>
              </a:rPr>
              <a:pPr defTabSz="914309"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13225" y="6248402"/>
            <a:ext cx="7232182" cy="365125"/>
          </a:xfrm>
          <a:prstGeom prst="rect">
            <a:avLst/>
          </a:prstGeom>
        </p:spPr>
        <p:txBody>
          <a:bodyPr lIns="91431" tIns="45715" rIns="91431" bIns="45715"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880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32233" y="6248402"/>
            <a:ext cx="3557852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3225" y="6248402"/>
            <a:ext cx="7232182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267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32233" y="6248402"/>
            <a:ext cx="3557852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3225" y="6248402"/>
            <a:ext cx="7232182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570" cy="381000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fld id="{F3A82AB2-1F76-40DF-8FFC-7FE08D06E928}" type="slidenum">
              <a:rPr lang="en-GB" smtClean="0">
                <a:solidFill>
                  <a:srgbClr val="29486B"/>
                </a:solidFill>
              </a:rPr>
              <a:pPr defTabSz="914309">
                <a:defRPr/>
              </a:pPr>
              <a:t>‹#›</a:t>
            </a:fld>
            <a:endParaRPr lang="en-GB">
              <a:solidFill>
                <a:srgbClr val="294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651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223" y="273050"/>
            <a:ext cx="10775209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3225" y="1752600"/>
            <a:ext cx="2134711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46" tIns="182862" rIns="137146" bIns="91431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51240" y="1752600"/>
            <a:ext cx="8538845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32233" y="6248402"/>
            <a:ext cx="3557852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3225" y="6248402"/>
            <a:ext cx="7232182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1590"/>
            <a:ext cx="711570" cy="24447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fld id="{923F79D8-F51E-492D-ACBD-139C046EFEB0}" type="slidenum">
              <a:rPr lang="en-GB" smtClean="0"/>
              <a:pPr defTabSz="91430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8842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2707" y="4572001"/>
            <a:ext cx="1219835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12705" y="4664075"/>
            <a:ext cx="1952583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2060590" y="4654550"/>
            <a:ext cx="10137760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931407" y="2"/>
            <a:ext cx="13342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4711" y="5486401"/>
            <a:ext cx="975868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711" y="4648200"/>
            <a:ext cx="975868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1852" y="1"/>
            <a:ext cx="10116498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5539" y="6248402"/>
            <a:ext cx="3557852" cy="365125"/>
          </a:xfrm>
          <a:prstGeom prst="rect">
            <a:avLst/>
          </a:prstGeom>
        </p:spPr>
        <p:txBody>
          <a:bodyPr lIns="91431" tIns="45715" rIns="91431" bIns="45715"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931405" cy="663575"/>
          </a:xfrm>
          <a:prstGeom prst="rect">
            <a:avLst/>
          </a:prstGeom>
        </p:spPr>
        <p:txBody>
          <a:bodyPr lIns="91431" tIns="45715" rIns="91431" bIns="45715"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fld id="{FBB99940-ECFE-4981-BF1E-D130965A12F8}" type="slidenum">
              <a:rPr lang="en-GB" smtClean="0">
                <a:solidFill>
                  <a:srgbClr val="000000"/>
                </a:solidFill>
              </a:rPr>
              <a:pPr defTabSz="914309"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4711" y="6248402"/>
            <a:ext cx="6099175" cy="365125"/>
          </a:xfrm>
          <a:prstGeom prst="rect">
            <a:avLst/>
          </a:prstGeom>
        </p:spPr>
        <p:txBody>
          <a:bodyPr lIns="91431" tIns="45715" rIns="91431" bIns="45715"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7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2233" y="6248402"/>
            <a:ext cx="3557852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225" y="6248402"/>
            <a:ext cx="7232182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1590"/>
            <a:ext cx="711570" cy="24447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fld id="{46E5FBB4-6645-4051-90E3-13B9C78F916A}" type="slidenum">
              <a:rPr lang="en-GB" smtClean="0">
                <a:solidFill>
                  <a:srgbClr val="000000"/>
                </a:solidFill>
              </a:rPr>
              <a:pPr defTabSz="914309"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778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8132234" y="0"/>
            <a:ext cx="427789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8193649" y="609600"/>
            <a:ext cx="304959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8193649" y="0"/>
            <a:ext cx="304959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2152" y="609602"/>
            <a:ext cx="2744629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7" y="609600"/>
            <a:ext cx="7420663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152" y="6248402"/>
            <a:ext cx="2947935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919" y="6248402"/>
            <a:ext cx="7435488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9429" y="103633"/>
            <a:ext cx="533400" cy="326136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fld id="{F5DD5437-FC4B-4CDC-97AB-BDBC92D3BF06}" type="slidenum">
              <a:rPr lang="en-GB" smtClean="0">
                <a:solidFill>
                  <a:srgbClr val="000000"/>
                </a:solidFill>
              </a:rPr>
              <a:pPr defTabSz="914309"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086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>
                    <a:lumMod val="50000"/>
                  </a:srgbClr>
                </a:solidFill>
              </a:rPr>
              <a:t>Consolidated Document for Social Sector of Gujarat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9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9" y="6242400"/>
            <a:ext cx="1097851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13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918" y="704850"/>
            <a:ext cx="10978515" cy="56197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09917" y="6356352"/>
            <a:ext cx="2846282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557852" y="6356352"/>
            <a:ext cx="4472728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42151" y="6356352"/>
            <a:ext cx="2846282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fld id="{8079AAC2-3D78-462D-B913-7A04E133736C}" type="slidenum">
              <a:rPr lang="en-GB" smtClean="0">
                <a:solidFill>
                  <a:srgbClr val="000000"/>
                </a:solidFill>
              </a:rPr>
              <a:pPr defTabSz="914309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947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72" y="2057400"/>
            <a:ext cx="10368598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all" baseline="0" dirty="0">
                <a:ln w="635"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" y="6356352"/>
            <a:ext cx="2846282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IN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7852" y="6356352"/>
            <a:ext cx="4472728" cy="365125"/>
          </a:xfrm>
          <a:prstGeom prst="rect">
            <a:avLst/>
          </a:prstGeom>
        </p:spPr>
        <p:txBody>
          <a:bodyPr lIns="91431" tIns="45715" rIns="91431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309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474" y="6416677"/>
            <a:ext cx="609918" cy="365125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fld id="{92D2D299-0647-4B18-8F84-F8940307CDDE}" type="slidenum">
              <a:rPr lang="en-US" smtClean="0">
                <a:solidFill>
                  <a:srgbClr val="FFFFFF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928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4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9" y="1600204"/>
            <a:ext cx="5387605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999" y="6413445"/>
            <a:ext cx="4581585" cy="201600"/>
          </a:xfrm>
        </p:spPr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9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19" y="6242400"/>
            <a:ext cx="1097851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61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2196005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30" y="2178000"/>
            <a:ext cx="5393208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9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7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4830" y="1490400"/>
            <a:ext cx="5393208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9" y="6242400"/>
            <a:ext cx="1097851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59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3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19" y="6242400"/>
            <a:ext cx="1097851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38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9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609919" y="1039817"/>
            <a:ext cx="10978515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56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9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609919" y="1040400"/>
            <a:ext cx="10978515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39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mayank.dwivedi\Desktop\CV\black-design-wallpaper-7514-hd-wallpapers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-2"/>
            <a:ext cx="121983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9" y="274638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9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2999" y="6415200"/>
            <a:ext cx="4581585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918" y="6415200"/>
            <a:ext cx="9605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137349" y="6450040"/>
            <a:ext cx="451084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473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7687" y="6305550"/>
            <a:ext cx="2846282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93063ED-E45C-4ACA-BFCF-74D8FA5A001B}" type="datetime1">
              <a:rPr lang="en-US" smtClean="0">
                <a:solidFill>
                  <a:srgbClr val="323232"/>
                </a:solidFill>
              </a:rPr>
              <a:pPr/>
              <a:t>10/06/16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3969" y="6305550"/>
            <a:ext cx="3862811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90845" y="6305550"/>
            <a:ext cx="609918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3030" y="-5589"/>
            <a:ext cx="1483122" cy="6868109"/>
            <a:chOff x="-13023" y="-5589"/>
            <a:chExt cx="1482350" cy="6868109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0147" y="-5589"/>
              <a:ext cx="1397008" cy="6858000"/>
              <a:chOff x="1097" y="-4624"/>
              <a:chExt cx="1397008" cy="6857406"/>
            </a:xfrm>
          </p:grpSpPr>
          <p:sp>
            <p:nvSpPr>
              <p:cNvPr id="18" name="Freeform 4"/>
              <p:cNvSpPr>
                <a:spLocks/>
              </p:cNvSpPr>
              <p:nvPr/>
            </p:nvSpPr>
            <p:spPr bwMode="ltGray">
              <a:xfrm flipH="1">
                <a:off x="13149" y="-4624"/>
                <a:ext cx="1367425" cy="6837767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5"/>
              <p:cNvSpPr>
                <a:spLocks/>
              </p:cNvSpPr>
              <p:nvPr/>
            </p:nvSpPr>
            <p:spPr bwMode="ltGray">
              <a:xfrm flipH="1">
                <a:off x="13149" y="1692618"/>
                <a:ext cx="1367425" cy="50107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6"/>
              <p:cNvSpPr>
                <a:spLocks/>
              </p:cNvSpPr>
              <p:nvPr/>
            </p:nvSpPr>
            <p:spPr bwMode="ltGray">
              <a:xfrm flipH="1">
                <a:off x="14245" y="1286160"/>
                <a:ext cx="1367425" cy="50226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ltGray">
              <a:xfrm flipH="1">
                <a:off x="13149" y="148913"/>
                <a:ext cx="1367425" cy="303504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8"/>
              <p:cNvSpPr>
                <a:spLocks/>
              </p:cNvSpPr>
              <p:nvPr/>
            </p:nvSpPr>
            <p:spPr bwMode="ltGray">
              <a:xfrm flipH="1">
                <a:off x="14245" y="983847"/>
                <a:ext cx="1367425" cy="3499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ltGray">
              <a:xfrm flipH="1">
                <a:off x="14245" y="679152"/>
                <a:ext cx="1367425" cy="430857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ltGray">
              <a:xfrm flipH="1">
                <a:off x="13149" y="371483"/>
                <a:ext cx="1384956" cy="374917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ltGray">
              <a:xfrm flipH="1">
                <a:off x="2192" y="3939738"/>
                <a:ext cx="1367425" cy="50107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ltGray">
              <a:xfrm flipH="1">
                <a:off x="3288" y="3533280"/>
                <a:ext cx="1367425" cy="50226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ltGray">
              <a:xfrm flipH="1">
                <a:off x="2192" y="2394843"/>
                <a:ext cx="1367425" cy="303504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ltGray">
              <a:xfrm flipH="1">
                <a:off x="3288" y="3229776"/>
                <a:ext cx="1367425" cy="3499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ltGray">
              <a:xfrm flipH="1">
                <a:off x="2192" y="2926868"/>
                <a:ext cx="1367425" cy="429666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6"/>
              <p:cNvSpPr>
                <a:spLocks/>
              </p:cNvSpPr>
              <p:nvPr/>
            </p:nvSpPr>
            <p:spPr bwMode="ltGray">
              <a:xfrm flipH="1">
                <a:off x="3288" y="2616817"/>
                <a:ext cx="1384956" cy="376107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ltGray">
              <a:xfrm flipH="1">
                <a:off x="13149" y="4970461"/>
                <a:ext cx="1367425" cy="50107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8"/>
              <p:cNvSpPr>
                <a:spLocks/>
              </p:cNvSpPr>
              <p:nvPr/>
            </p:nvSpPr>
            <p:spPr bwMode="ltGray">
              <a:xfrm flipH="1">
                <a:off x="14245" y="4564004"/>
                <a:ext cx="1367425" cy="50226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ltGray">
              <a:xfrm flipH="1">
                <a:off x="2192" y="5672686"/>
                <a:ext cx="1367425" cy="303504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ltGray">
              <a:xfrm rot="16200000" flipH="1">
                <a:off x="512729" y="5994798"/>
                <a:ext cx="346352" cy="1369616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1"/>
              <p:cNvSpPr>
                <a:spLocks/>
              </p:cNvSpPr>
              <p:nvPr/>
            </p:nvSpPr>
            <p:spPr bwMode="ltGray">
              <a:xfrm flipH="1">
                <a:off x="2192" y="6204711"/>
                <a:ext cx="1367425" cy="429666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2"/>
              <p:cNvSpPr>
                <a:spLocks/>
              </p:cNvSpPr>
              <p:nvPr/>
            </p:nvSpPr>
            <p:spPr bwMode="ltGray">
              <a:xfrm flipH="1">
                <a:off x="3288" y="5894661"/>
                <a:ext cx="1384956" cy="376107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Freeform 23"/>
            <p:cNvSpPr>
              <a:spLocks/>
            </p:cNvSpPr>
            <p:nvPr/>
          </p:nvSpPr>
          <p:spPr bwMode="ltGray">
            <a:xfrm rot="16200000" flipH="1">
              <a:off x="-2995169" y="2977523"/>
              <a:ext cx="6867143" cy="902851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ltGray">
            <a:xfrm rot="16200000" flipH="1">
              <a:off x="-2170536" y="3221067"/>
              <a:ext cx="6865553" cy="414172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 userDrawn="1">
            <p:ph type="body" idx="1"/>
          </p:nvPr>
        </p:nvSpPr>
        <p:spPr>
          <a:xfrm>
            <a:off x="1915141" y="1447800"/>
            <a:ext cx="10002647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 userDrawn="1">
            <p:ph type="title"/>
          </p:nvPr>
        </p:nvSpPr>
        <p:spPr>
          <a:xfrm>
            <a:off x="1915141" y="274638"/>
            <a:ext cx="100026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50588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239309" y="176213"/>
            <a:ext cx="108768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9311" y="1554163"/>
            <a:ext cx="11624434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835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" y="1279525"/>
            <a:ext cx="10421542" cy="63500"/>
          </a:xfrm>
          <a:prstGeom prst="rect">
            <a:avLst/>
          </a:prstGeom>
          <a:solidFill>
            <a:srgbClr val="FFC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461127"/>
            <a:ext cx="12198350" cy="346075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Subtitle 8"/>
          <p:cNvSpPr txBox="1">
            <a:spLocks/>
          </p:cNvSpPr>
          <p:nvPr userDrawn="1"/>
        </p:nvSpPr>
        <p:spPr>
          <a:xfrm>
            <a:off x="1440084" y="6453190"/>
            <a:ext cx="9462192" cy="319087"/>
          </a:xfrm>
          <a:prstGeom prst="rect">
            <a:avLst/>
          </a:prstGeom>
        </p:spPr>
        <p:txBody>
          <a:bodyPr lIns="91431" tIns="45715" rIns="91431" bIns="45715" anchor="ctr"/>
          <a:lstStyle>
            <a:lvl1pPr marL="0" indent="0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9">
              <a:buClr>
                <a:srgbClr val="C00000"/>
              </a:buClr>
              <a:defRPr/>
            </a:pPr>
            <a:r>
              <a:rPr lang="en-US" sz="1400" dirty="0" smtClean="0">
                <a:solidFill>
                  <a:srgbClr val="FFC000"/>
                </a:solidFill>
                <a:latin typeface="Cambria" pitchFamily="18" charset="0"/>
              </a:rPr>
              <a:t>Adviser to the Prime Minister  on Public Information Infrastructure and Innovations</a:t>
            </a:r>
            <a:endParaRPr lang="en-US" sz="1400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480841" y="1279525"/>
            <a:ext cx="804752" cy="635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774" y="6505575"/>
            <a:ext cx="241426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11347007" y="1287463"/>
            <a:ext cx="804752" cy="63500"/>
          </a:xfrm>
          <a:prstGeom prst="rect">
            <a:avLst/>
          </a:prstGeom>
          <a:solidFill>
            <a:srgbClr val="FFC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914309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11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6pPr>
      <a:lvl7pPr marL="91430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7pPr>
      <a:lvl8pPr marL="137146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8pPr>
      <a:lvl9pPr marL="182861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9pPr>
    </p:titleStyle>
    <p:bodyStyle>
      <a:lvl1pPr marL="319056" indent="-319056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639699" indent="-273022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914309" indent="-228577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371463" indent="-228577" algn="l" rtl="0" eaLnBrk="0" fontAlgn="base" hangingPunct="0">
        <a:spcBef>
          <a:spcPts val="400"/>
        </a:spcBef>
        <a:spcAft>
          <a:spcPct val="0"/>
        </a:spcAft>
        <a:buClr>
          <a:srgbClr val="FFFFFF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828617" indent="-228577" algn="l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102910" indent="-22857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202" indent="-22857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95" indent="-22857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87" indent="-22857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3338"/>
            <a:ext cx="12230100" cy="6924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285" y="155387"/>
            <a:ext cx="608644" cy="94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312980" y="1412408"/>
            <a:ext cx="9880664" cy="2431114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19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of Best Practices</a:t>
            </a:r>
            <a:r>
              <a:rPr lang="en-US" sz="16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3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Cabinet Secretary</a:t>
            </a:r>
          </a:p>
          <a:p>
            <a:pPr algn="ctr"/>
            <a:r>
              <a:rPr lang="en-US" sz="1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of India</a:t>
            </a:r>
            <a:br>
              <a:rPr lang="en-US" sz="1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4400" b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June 2016</a:t>
            </a:r>
            <a:endParaRPr lang="en-US" sz="1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35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1"/>
          <p:cNvSpPr txBox="1">
            <a:spLocks/>
          </p:cNvSpPr>
          <p:nvPr/>
        </p:nvSpPr>
        <p:spPr>
          <a:xfrm>
            <a:off x="457200" y="200025"/>
            <a:ext cx="8232775" cy="8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Agriculture </a:t>
            </a:r>
            <a:r>
              <a:rPr lang="en-US" dirty="0" smtClean="0">
                <a:solidFill>
                  <a:srgbClr val="0070C0"/>
                </a:solidFill>
              </a:rPr>
              <a:t>Initiatives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8" name="Content Placeholder 2"/>
          <p:cNvSpPr txBox="1">
            <a:spLocks/>
          </p:cNvSpPr>
          <p:nvPr/>
        </p:nvSpPr>
        <p:spPr>
          <a:xfrm>
            <a:off x="5120424" y="896198"/>
            <a:ext cx="6820564" cy="55350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2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lvl="1" indent="0">
              <a:spcBef>
                <a:spcPts val="1800"/>
              </a:spcBef>
              <a:buClr>
                <a:srgbClr val="FFE600"/>
              </a:buClr>
              <a:buSzPct val="80000"/>
              <a:buNone/>
            </a:pPr>
            <a:r>
              <a:rPr lang="en-IN" sz="2800" b="1" i="1" dirty="0">
                <a:solidFill>
                  <a:srgbClr val="17A1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Health Card </a:t>
            </a:r>
            <a:r>
              <a:rPr lang="en-IN" sz="2800" b="1" i="1" dirty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2400" b="1" dirty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b="1" dirty="0" smtClean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Health report to all farmers once in 3 years </a:t>
            </a:r>
          </a:p>
          <a:p>
            <a:pPr marL="344487" lvl="1" indent="-342900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400" b="1" dirty="0" smtClean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on nutrient &amp; micro nutrient parameters &amp; physical health</a:t>
            </a:r>
          </a:p>
          <a:p>
            <a:pPr marL="344487" lvl="1" indent="-342900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400" b="1" dirty="0" smtClean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Crop </a:t>
            </a:r>
            <a:r>
              <a:rPr lang="en-IN" sz="2400" b="1" dirty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wise </a:t>
            </a:r>
            <a:r>
              <a:rPr lang="en-IN" sz="2400" b="1" dirty="0" smtClean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fertilizer advisory for more productivity </a:t>
            </a:r>
          </a:p>
          <a:p>
            <a:pPr marL="1587" lvl="1" indent="0">
              <a:spcBef>
                <a:spcPts val="1800"/>
              </a:spcBef>
              <a:buClr>
                <a:srgbClr val="FFE600"/>
              </a:buClr>
              <a:buSzPct val="80000"/>
              <a:buNone/>
            </a:pPr>
            <a:r>
              <a:rPr lang="en-IN" sz="2800" b="1" i="1" dirty="0" smtClean="0">
                <a:solidFill>
                  <a:srgbClr val="17A1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Agriculture Market : </a:t>
            </a:r>
            <a:r>
              <a:rPr lang="en-US" sz="2400" b="1" dirty="0" smtClean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e – market platform</a:t>
            </a:r>
          </a:p>
          <a:p>
            <a:pPr marL="344487" lvl="1" indent="-342900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US" sz="2400" b="1" dirty="0" smtClean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en-US" sz="2400" b="1" dirty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license/ point of levy </a:t>
            </a:r>
            <a:endParaRPr lang="en-US" sz="2400" b="1" dirty="0" smtClean="0">
              <a:solidFill>
                <a:srgbClr val="3232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7" lvl="1" indent="-342900">
              <a:spcBef>
                <a:spcPts val="600"/>
              </a:spcBef>
              <a:buClr>
                <a:srgbClr val="FFE600"/>
              </a:buClr>
              <a:buSzPct val="80000"/>
            </a:pPr>
            <a:r>
              <a:rPr lang="en-US" sz="2400" b="1" dirty="0" smtClean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flow of agriculture products within States</a:t>
            </a:r>
          </a:p>
          <a:p>
            <a:pPr marL="344487" lvl="1" indent="-342900">
              <a:spcBef>
                <a:spcPts val="600"/>
              </a:spcBef>
              <a:buClr>
                <a:srgbClr val="FFE600"/>
              </a:buClr>
              <a:buSzPct val="80000"/>
            </a:pPr>
            <a:r>
              <a:rPr lang="en-US" sz="2400" b="1" dirty="0" smtClean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</a:t>
            </a:r>
            <a:r>
              <a:rPr lang="en-US" sz="2400" b="1" dirty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lab in each market </a:t>
            </a:r>
          </a:p>
          <a:p>
            <a:pPr marL="1587" lvl="1" indent="0">
              <a:spcBef>
                <a:spcPts val="1800"/>
              </a:spcBef>
              <a:buClr>
                <a:srgbClr val="FFE600"/>
              </a:buClr>
              <a:buSzPct val="80000"/>
              <a:buFont typeface="Arial" pitchFamily="34" charset="0"/>
              <a:buNone/>
            </a:pPr>
            <a:r>
              <a:rPr lang="en-IN" sz="2800" b="1" dirty="0" smtClean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N" sz="2800" b="1" dirty="0" smtClean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800" b="1" dirty="0">
              <a:solidFill>
                <a:srgbClr val="3232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" name="AutoShape 4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AutoShape 6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76" name="Group 675"/>
          <p:cNvGrpSpPr/>
          <p:nvPr/>
        </p:nvGrpSpPr>
        <p:grpSpPr>
          <a:xfrm>
            <a:off x="518350" y="896198"/>
            <a:ext cx="4197480" cy="5755738"/>
            <a:chOff x="518350" y="750110"/>
            <a:chExt cx="4197480" cy="6107890"/>
          </a:xfrm>
        </p:grpSpPr>
        <p:pic>
          <p:nvPicPr>
            <p:cNvPr id="677" name="Picture 7" descr="C:\Users\mayank.dwivedi\Desktop\ipad_png_by_pinklifeeditions-d5amuyz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50" y="750110"/>
              <a:ext cx="4197480" cy="610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8" name="Rectangle 677"/>
            <p:cNvSpPr/>
            <p:nvPr/>
          </p:nvSpPr>
          <p:spPr>
            <a:xfrm>
              <a:off x="1021976" y="1366913"/>
              <a:ext cx="3240000" cy="49663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algn="ctr">
                <a:defRPr/>
              </a:pPr>
              <a:endParaRPr lang="en-IN" sz="1200" kern="0" dirty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026" name="Picture 2" descr="http://www.foodforlifescotland.org/media/1232/iys2015.jpg?quality=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69" t="12852" b="3165"/>
          <a:stretch/>
        </p:blipFill>
        <p:spPr bwMode="auto">
          <a:xfrm>
            <a:off x="1120491" y="1927223"/>
            <a:ext cx="3042969" cy="39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461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567.photobucket.com/albums/ss114/j4jokes11/Ateeq_Wallpapers/Ateeq_Wallpapers002/1-Greenery_zpslxe61s0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76" t="26320" r="8336"/>
          <a:stretch/>
        </p:blipFill>
        <p:spPr bwMode="auto">
          <a:xfrm>
            <a:off x="0" y="-19050"/>
            <a:ext cx="12198350" cy="68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Manual Input 3"/>
          <p:cNvSpPr/>
          <p:nvPr/>
        </p:nvSpPr>
        <p:spPr>
          <a:xfrm rot="16200000" flipV="1">
            <a:off x="-32324" y="2136311"/>
            <a:ext cx="2664296" cy="2627784"/>
          </a:xfrm>
          <a:prstGeom prst="flowChartManualInput">
            <a:avLst/>
          </a:prstGeom>
          <a:solidFill>
            <a:srgbClr val="FFE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309"/>
            <a:endParaRPr lang="en-IN" sz="1200" dirty="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-287601" y="2706588"/>
            <a:ext cx="280831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309"/>
            <a:r>
              <a:rPr 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 defTabSz="914309"/>
            <a:r>
              <a:rPr 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n-IN" sz="3200" b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8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7" descr="C:\Users\mayank.dwivedi\Desktop\ipad_png_by_pinklifeeditions-d5amuy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066" y="928048"/>
            <a:ext cx="3657336" cy="53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0" name="Rectangle 669"/>
          <p:cNvSpPr/>
          <p:nvPr/>
        </p:nvSpPr>
        <p:spPr>
          <a:xfrm>
            <a:off x="954518" y="1433173"/>
            <a:ext cx="2844000" cy="431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7" name="Title 1"/>
          <p:cNvSpPr txBox="1">
            <a:spLocks/>
          </p:cNvSpPr>
          <p:nvPr/>
        </p:nvSpPr>
        <p:spPr>
          <a:xfrm>
            <a:off x="457200" y="200025"/>
            <a:ext cx="8232775" cy="8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Digital India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8" name="Content Placeholder 2"/>
          <p:cNvSpPr txBox="1">
            <a:spLocks/>
          </p:cNvSpPr>
          <p:nvPr/>
        </p:nvSpPr>
        <p:spPr>
          <a:xfrm>
            <a:off x="5097382" y="922386"/>
            <a:ext cx="6622178" cy="51888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2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Umbrella Program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transform India into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digitally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empowered society 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Broadband for All : National Optical Fibre Network for rural connectivity 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e-Delivery of Services : Common Service Centres in rural areas 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MyGov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Citizen engagement platform for crowd sourcing ideas for program design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Locker : Secure space to citizens to digitally store important documents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Scholarship Portal : Platform for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Scholarships under all Gov’t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schemes</a:t>
            </a:r>
            <a:endParaRPr lang="en-IN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" name="AutoShape 4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AutoShape 6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9" name="Picture 2" descr="http://upload.wikimedia.org/wikipedia/commons/d/d2/IPhone_4S_No_sha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573932" y="3045356"/>
            <a:ext cx="2103276" cy="33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2" name="Rectangle 671"/>
          <p:cNvSpPr/>
          <p:nvPr/>
        </p:nvSpPr>
        <p:spPr>
          <a:xfrm>
            <a:off x="2867550" y="3530461"/>
            <a:ext cx="1512000" cy="2213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73" name="Picture 4" descr="http://www.dailyexcelsior.com/wp-content/uploads/2015/07/Digital-Indi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7" r="14444"/>
          <a:stretch/>
        </p:blipFill>
        <p:spPr bwMode="auto">
          <a:xfrm>
            <a:off x="2870657" y="3806581"/>
            <a:ext cx="1496625" cy="16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igitalindia.gov.in/writereaddata/files/E1-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511" y="1540199"/>
            <a:ext cx="3632891" cy="18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967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1"/>
          <p:cNvSpPr txBox="1">
            <a:spLocks/>
          </p:cNvSpPr>
          <p:nvPr/>
        </p:nvSpPr>
        <p:spPr>
          <a:xfrm>
            <a:off x="457200" y="200025"/>
            <a:ext cx="8232775" cy="8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err="1">
                <a:solidFill>
                  <a:srgbClr val="0070C0"/>
                </a:solidFill>
              </a:rPr>
              <a:t>Aadhaar</a:t>
            </a:r>
            <a:r>
              <a:rPr lang="en-US" dirty="0">
                <a:solidFill>
                  <a:srgbClr val="0070C0"/>
                </a:solidFill>
              </a:rPr>
              <a:t> &amp; Direct Benefit Transfer</a:t>
            </a:r>
          </a:p>
        </p:txBody>
      </p:sp>
      <p:sp>
        <p:nvSpPr>
          <p:cNvPr id="338" name="Content Placeholder 2"/>
          <p:cNvSpPr txBox="1">
            <a:spLocks/>
          </p:cNvSpPr>
          <p:nvPr/>
        </p:nvSpPr>
        <p:spPr>
          <a:xfrm>
            <a:off x="5120424" y="896198"/>
            <a:ext cx="6690576" cy="53674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2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Aadhaar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A 12-digit unique identity for every Indian individual (100 </a:t>
            </a:r>
            <a:r>
              <a:rPr lang="en-IN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generated, 93% adults covered )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Establishes uniqueness on the basis of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biometric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enacted for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Aadhaar as proof of identity for receipt of Gov’t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subsidy / benefits 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Benefit Transfer for efficiency, transparency &amp; targeted delivery 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DBT currently in 66 schemes for 308 million beneficiaries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US$ 5.5 billion savings so far 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for DBT in all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UTs by Sep 16 and all States by Mar 17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" name="AutoShape 4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AutoShape 6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76" name="Group 675"/>
          <p:cNvGrpSpPr/>
          <p:nvPr/>
        </p:nvGrpSpPr>
        <p:grpSpPr>
          <a:xfrm>
            <a:off x="518350" y="896198"/>
            <a:ext cx="4197480" cy="5755738"/>
            <a:chOff x="518350" y="750110"/>
            <a:chExt cx="4197480" cy="6107890"/>
          </a:xfrm>
        </p:grpSpPr>
        <p:pic>
          <p:nvPicPr>
            <p:cNvPr id="677" name="Picture 7" descr="C:\Users\mayank.dwivedi\Desktop\ipad_png_by_pinklifeeditions-d5amuyz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50" y="750110"/>
              <a:ext cx="4197480" cy="610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8" name="Rectangle 677"/>
            <p:cNvSpPr/>
            <p:nvPr/>
          </p:nvSpPr>
          <p:spPr>
            <a:xfrm>
              <a:off x="991105" y="1350010"/>
              <a:ext cx="3276000" cy="496633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79" name="Picture 4" descr="http://inlight.com.au/img/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189" y="1503754"/>
            <a:ext cx="3099355" cy="31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0" name="Picture 2" descr="http://www.adhar-card.in/uploads/1/1/3/3/11336187/952228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285" y="4646200"/>
            <a:ext cx="2142251" cy="137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434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1"/>
          <p:cNvSpPr txBox="1">
            <a:spLocks/>
          </p:cNvSpPr>
          <p:nvPr/>
        </p:nvSpPr>
        <p:spPr>
          <a:xfrm>
            <a:off x="457200" y="200025"/>
            <a:ext cx="8232775" cy="8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>
                <a:solidFill>
                  <a:srgbClr val="0070C0"/>
                </a:solidFill>
              </a:rPr>
              <a:t>Skill Development</a:t>
            </a:r>
          </a:p>
        </p:txBody>
      </p:sp>
      <p:sp>
        <p:nvSpPr>
          <p:cNvPr id="338" name="Content Placeholder 2"/>
          <p:cNvSpPr txBox="1">
            <a:spLocks/>
          </p:cNvSpPr>
          <p:nvPr/>
        </p:nvSpPr>
        <p:spPr>
          <a:xfrm>
            <a:off x="5120424" y="899500"/>
            <a:ext cx="6827736" cy="49351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2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Ministry of Skill development &amp; Entrepreneurship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for coordinated  approach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 skill development  &amp; employment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Skill Development Corporation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IN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catalyze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skill landscape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skilling capacity, align supply with demand &amp; skill. Develop industry led training standards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 vocational education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formal education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Norms developed for skill development schemes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Skill Councils to develop Standards, conduct  skill gap studies, assess &amp; certify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trainees</a:t>
            </a:r>
            <a:endParaRPr lang="en-IN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" name="AutoShape 4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AutoShape 6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76" name="Group 675"/>
          <p:cNvGrpSpPr/>
          <p:nvPr/>
        </p:nvGrpSpPr>
        <p:grpSpPr>
          <a:xfrm>
            <a:off x="518350" y="896198"/>
            <a:ext cx="4197480" cy="5755738"/>
            <a:chOff x="518350" y="750110"/>
            <a:chExt cx="4197480" cy="6107890"/>
          </a:xfrm>
        </p:grpSpPr>
        <p:pic>
          <p:nvPicPr>
            <p:cNvPr id="677" name="Picture 7" descr="C:\Users\mayank.dwivedi\Desktop\ipad_png_by_pinklifeeditions-d5amuyz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50" y="750110"/>
              <a:ext cx="4197480" cy="610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8" name="Rectangle 677"/>
            <p:cNvSpPr/>
            <p:nvPr/>
          </p:nvSpPr>
          <p:spPr>
            <a:xfrm>
              <a:off x="991105" y="1350010"/>
              <a:ext cx="3276000" cy="49663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2" name="Picture 2" descr="http://www.skilllathe.com/image/AboutUs/SkillLathe_Int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331" y="1914745"/>
            <a:ext cx="3120908" cy="139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higher.co.in/images/SkillInd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330" y="4136084"/>
            <a:ext cx="3266775" cy="183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920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1"/>
          <p:cNvSpPr txBox="1">
            <a:spLocks/>
          </p:cNvSpPr>
          <p:nvPr/>
        </p:nvSpPr>
        <p:spPr>
          <a:xfrm>
            <a:off x="457200" y="200025"/>
            <a:ext cx="8232775" cy="8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err="1">
                <a:solidFill>
                  <a:srgbClr val="0070C0"/>
                </a:solidFill>
              </a:rPr>
              <a:t>Swachh</a:t>
            </a:r>
            <a:r>
              <a:rPr lang="en-US" dirty="0">
                <a:solidFill>
                  <a:srgbClr val="0070C0"/>
                </a:solidFill>
              </a:rPr>
              <a:t> Bharat Mission &amp; Clean Ganga</a:t>
            </a:r>
          </a:p>
        </p:txBody>
      </p:sp>
      <p:sp>
        <p:nvSpPr>
          <p:cNvPr id="338" name="Content Placeholder 2"/>
          <p:cNvSpPr txBox="1">
            <a:spLocks/>
          </p:cNvSpPr>
          <p:nvPr/>
        </p:nvSpPr>
        <p:spPr>
          <a:xfrm>
            <a:off x="5120424" y="1038726"/>
            <a:ext cx="6346209" cy="49351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2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 movement for universal sanitation coverage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 to be Open defecation free by October 2019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behaviour change &amp; community participation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 to wealth – compost, energy, recycling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measures to promote </a:t>
            </a:r>
            <a:r>
              <a:rPr lang="en-IN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Swachh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Bharat initiatives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Namami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Gange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for Ganga Rejuvenation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Entry-level activities : River surface cleaning; construction of toilets; modernization &amp; construction of crematoria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Medium-term activities : Focus on arresting municipal &amp; industrial pollution entering into the river</a:t>
            </a:r>
          </a:p>
        </p:txBody>
      </p:sp>
      <p:sp>
        <p:nvSpPr>
          <p:cNvPr id="340" name="AutoShape 4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AutoShape 6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7" name="Picture 7" descr="C:\Users\mayank.dwivedi\Desktop\ipad_png_by_pinklifeeditions-d5amuy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350" y="896198"/>
            <a:ext cx="4197480" cy="57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hangeforbetter.org.in/images/mega-trend-dec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496" y="1660230"/>
            <a:ext cx="3211060" cy="19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theteachersdigest.com/wp-content/uploads/2014/11/shutterstock_1890268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718" y="3574587"/>
            <a:ext cx="3215496" cy="23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046717" y="1490057"/>
            <a:ext cx="3208360" cy="170173"/>
          </a:xfrm>
          <a:prstGeom prst="roundRect">
            <a:avLst/>
          </a:prstGeom>
          <a:solidFill>
            <a:srgbClr val="808080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72476" y="1516616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24876" y="1516616"/>
            <a:ext cx="108000" cy="108000"/>
          </a:xfrm>
          <a:prstGeom prst="ellipse">
            <a:avLst/>
          </a:prstGeom>
          <a:solidFill>
            <a:srgbClr val="FFE60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377276" y="1516616"/>
            <a:ext cx="108000" cy="108000"/>
          </a:xfrm>
          <a:prstGeom prst="ellipse">
            <a:avLst/>
          </a:prstGeom>
          <a:solidFill>
            <a:srgbClr val="2C973E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45196" y="5933834"/>
            <a:ext cx="3208360" cy="170173"/>
          </a:xfrm>
          <a:prstGeom prst="roundRect">
            <a:avLst/>
          </a:prstGeom>
          <a:solidFill>
            <a:srgbClr val="808080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48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1"/>
          <p:cNvSpPr txBox="1">
            <a:spLocks/>
          </p:cNvSpPr>
          <p:nvPr/>
        </p:nvSpPr>
        <p:spPr>
          <a:xfrm>
            <a:off x="457200" y="200025"/>
            <a:ext cx="8232775" cy="8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>
                <a:solidFill>
                  <a:srgbClr val="0070C0"/>
                </a:solidFill>
              </a:rPr>
              <a:t>Smart City &amp; Urban Rejuvenation</a:t>
            </a:r>
          </a:p>
        </p:txBody>
      </p:sp>
      <p:sp>
        <p:nvSpPr>
          <p:cNvPr id="338" name="Content Placeholder 2"/>
          <p:cNvSpPr txBox="1">
            <a:spLocks/>
          </p:cNvSpPr>
          <p:nvPr/>
        </p:nvSpPr>
        <p:spPr>
          <a:xfrm>
            <a:off x="5120424" y="1063625"/>
            <a:ext cx="6753329" cy="49351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2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of life by harnessing technology 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based approach, mixed land use, smart governance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Retrofitting, Redevelopment &amp; Greenfield project options  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through Special Purpose Vehicle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cities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 on ‘City Challenge’ basis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 1 Challenge : 33 cities selected 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 2 : Competition for balance cities started in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Atal Mission for Rejuvenation &amp; Urban Transformation (AMRUT) :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core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&amp; implementation of reforms in 500 cities</a:t>
            </a:r>
          </a:p>
        </p:txBody>
      </p:sp>
      <p:sp>
        <p:nvSpPr>
          <p:cNvPr id="340" name="AutoShape 4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AutoShape 6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76" name="Group 675"/>
          <p:cNvGrpSpPr/>
          <p:nvPr/>
        </p:nvGrpSpPr>
        <p:grpSpPr>
          <a:xfrm>
            <a:off x="518350" y="896198"/>
            <a:ext cx="4197480" cy="5755738"/>
            <a:chOff x="518350" y="750110"/>
            <a:chExt cx="4197480" cy="6107890"/>
          </a:xfrm>
        </p:grpSpPr>
        <p:pic>
          <p:nvPicPr>
            <p:cNvPr id="677" name="Picture 7" descr="C:\Users\mayank.dwivedi\Desktop\ipad_png_by_pinklifeeditions-d5amuyz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50" y="750110"/>
              <a:ext cx="4197480" cy="610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8" name="Rectangle 677"/>
            <p:cNvSpPr/>
            <p:nvPr/>
          </p:nvSpPr>
          <p:spPr>
            <a:xfrm>
              <a:off x="991105" y="1350010"/>
              <a:ext cx="3276000" cy="49663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6" name="Picture 4" descr="http://www.enterrasolutions.com/media/smart-city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525" y="3573503"/>
            <a:ext cx="3262580" cy="261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atavaluehomes.com/blog/wp-content/uploads/2015/09/smartc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105" y="1502547"/>
            <a:ext cx="3267476" cy="202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991687" y="1475989"/>
            <a:ext cx="3275418" cy="13455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44340" y="1489101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96740" y="1489101"/>
            <a:ext cx="108000" cy="108000"/>
          </a:xfrm>
          <a:prstGeom prst="ellipse">
            <a:avLst/>
          </a:prstGeom>
          <a:solidFill>
            <a:srgbClr val="FFE60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49140" y="1489101"/>
            <a:ext cx="108000" cy="108000"/>
          </a:xfrm>
          <a:prstGeom prst="ellipse">
            <a:avLst/>
          </a:prstGeom>
          <a:solidFill>
            <a:srgbClr val="2C973E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05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1"/>
          <p:cNvSpPr txBox="1">
            <a:spLocks/>
          </p:cNvSpPr>
          <p:nvPr/>
        </p:nvSpPr>
        <p:spPr>
          <a:xfrm>
            <a:off x="457200" y="200025"/>
            <a:ext cx="8232775" cy="8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>
                <a:solidFill>
                  <a:srgbClr val="0070C0"/>
                </a:solidFill>
              </a:rPr>
              <a:t>Rural Electrification</a:t>
            </a:r>
          </a:p>
        </p:txBody>
      </p:sp>
      <p:sp>
        <p:nvSpPr>
          <p:cNvPr id="338" name="Content Placeholder 2"/>
          <p:cNvSpPr txBox="1">
            <a:spLocks/>
          </p:cNvSpPr>
          <p:nvPr/>
        </p:nvSpPr>
        <p:spPr>
          <a:xfrm>
            <a:off x="5120424" y="1038726"/>
            <a:ext cx="6820564" cy="49351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2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Electrification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all villages in 1000 days i.e. by May 2018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–Announced by Prime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Minister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15.8.15</a:t>
            </a:r>
            <a:endParaRPr lang="en-IN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Sufficient &amp; consistent electricity supply to rural households &amp; agricultural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feeder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 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 in sub-transmission &amp; distribution network for better quality &amp; reliability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agriculture yield, small &amp; household enterprises and improve services 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 000 villages to be electrified. 44% completed. 100% likely by March 2018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tracked through real time dashboard</a:t>
            </a:r>
          </a:p>
        </p:txBody>
      </p:sp>
      <p:sp>
        <p:nvSpPr>
          <p:cNvPr id="340" name="AutoShape 4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AutoShape 6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76" name="Group 675"/>
          <p:cNvGrpSpPr/>
          <p:nvPr/>
        </p:nvGrpSpPr>
        <p:grpSpPr>
          <a:xfrm>
            <a:off x="518350" y="896198"/>
            <a:ext cx="4197480" cy="5755738"/>
            <a:chOff x="518350" y="750110"/>
            <a:chExt cx="4197480" cy="6107890"/>
          </a:xfrm>
        </p:grpSpPr>
        <p:pic>
          <p:nvPicPr>
            <p:cNvPr id="677" name="Picture 7" descr="C:\Users\mayank.dwivedi\Desktop\ipad_png_by_pinklifeeditions-d5amuyz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50" y="750110"/>
              <a:ext cx="4197480" cy="610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8" name="Rectangle 677"/>
            <p:cNvSpPr/>
            <p:nvPr/>
          </p:nvSpPr>
          <p:spPr>
            <a:xfrm>
              <a:off x="991105" y="1350010"/>
              <a:ext cx="3233165" cy="49663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050" name="Picture 2" descr="https://cdn.vectorstock.com/i/thumb-large/17/58/11817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8" r="15293"/>
          <a:stretch/>
        </p:blipFill>
        <p:spPr bwMode="auto">
          <a:xfrm>
            <a:off x="979857" y="1458907"/>
            <a:ext cx="3278244" cy="468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179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1"/>
          <p:cNvSpPr txBox="1">
            <a:spLocks/>
          </p:cNvSpPr>
          <p:nvPr/>
        </p:nvSpPr>
        <p:spPr>
          <a:xfrm>
            <a:off x="457200" y="200025"/>
            <a:ext cx="8232775" cy="8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>
                <a:solidFill>
                  <a:srgbClr val="0070C0"/>
                </a:solidFill>
              </a:rPr>
              <a:t>Energy Conservation</a:t>
            </a:r>
          </a:p>
        </p:txBody>
      </p:sp>
      <p:sp>
        <p:nvSpPr>
          <p:cNvPr id="338" name="Content Placeholder 2"/>
          <p:cNvSpPr txBox="1">
            <a:spLocks/>
          </p:cNvSpPr>
          <p:nvPr/>
        </p:nvSpPr>
        <p:spPr>
          <a:xfrm>
            <a:off x="5120424" y="959564"/>
            <a:ext cx="6820564" cy="49351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2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Perform, Achieve &amp; Trade scheme : Market based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scheme to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 &amp; incentivize energy efficiency in large energy-intensive  industries 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Industries which over-achieve efficiency targets will get energy saving certificates that are </a:t>
            </a:r>
            <a:r>
              <a:rPr lang="en-IN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tradeable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power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exchanges. Underachievers will have to buy certificates</a:t>
            </a:r>
            <a:endParaRPr lang="en-IN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LED programs : </a:t>
            </a:r>
          </a:p>
          <a:p>
            <a:pPr marL="723900" lvl="2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UJALA to provide LED bulbs to domestic consumers</a:t>
            </a:r>
          </a:p>
          <a:p>
            <a:pPr marL="723900" lvl="2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 Lighting National Program to replace conventional street lights 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 saving of about 109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billion units.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21,500 MW demand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reduction.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Monetary saving of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~US$ 7 billion </a:t>
            </a:r>
            <a:endParaRPr lang="en-IN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Greenhouse gas emission reduction of 85 </a:t>
            </a:r>
            <a:r>
              <a:rPr lang="en-IN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tons annually</a:t>
            </a:r>
          </a:p>
        </p:txBody>
      </p:sp>
      <p:sp>
        <p:nvSpPr>
          <p:cNvPr id="340" name="AutoShape 4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AutoShape 6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76" name="Group 675"/>
          <p:cNvGrpSpPr/>
          <p:nvPr/>
        </p:nvGrpSpPr>
        <p:grpSpPr>
          <a:xfrm>
            <a:off x="518350" y="896198"/>
            <a:ext cx="4197480" cy="5755738"/>
            <a:chOff x="518350" y="750110"/>
            <a:chExt cx="4197480" cy="6107890"/>
          </a:xfrm>
        </p:grpSpPr>
        <p:pic>
          <p:nvPicPr>
            <p:cNvPr id="677" name="Picture 7" descr="C:\Users\mayank.dwivedi\Desktop\ipad_png_by_pinklifeeditions-d5amuyz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50" y="750110"/>
              <a:ext cx="4197480" cy="610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8" name="Rectangle 677"/>
            <p:cNvSpPr/>
            <p:nvPr/>
          </p:nvSpPr>
          <p:spPr>
            <a:xfrm>
              <a:off x="1021976" y="1366913"/>
              <a:ext cx="3240000" cy="49663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3" name="Picture 2" descr="http://2.bp.blogspot.com/-WQcK_tUJq2M/UR49huX812I/AAAAAAAAFoo/oDNyAeYhV5A/s1600/Sustainable-Hom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9" r="6872"/>
          <a:stretch/>
        </p:blipFill>
        <p:spPr bwMode="auto">
          <a:xfrm>
            <a:off x="1021976" y="1492681"/>
            <a:ext cx="3245476" cy="464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422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1"/>
          <p:cNvSpPr txBox="1">
            <a:spLocks/>
          </p:cNvSpPr>
          <p:nvPr/>
        </p:nvSpPr>
        <p:spPr>
          <a:xfrm>
            <a:off x="457200" y="200025"/>
            <a:ext cx="8232775" cy="8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>
                <a:solidFill>
                  <a:srgbClr val="0070C0"/>
                </a:solidFill>
              </a:rPr>
              <a:t>Agriculture &amp; Water </a:t>
            </a:r>
            <a:r>
              <a:rPr lang="en-US" dirty="0">
                <a:solidFill>
                  <a:srgbClr val="0070C0"/>
                </a:solidFill>
              </a:rPr>
              <a:t>Conservation Initiatives</a:t>
            </a:r>
          </a:p>
        </p:txBody>
      </p:sp>
      <p:sp>
        <p:nvSpPr>
          <p:cNvPr id="338" name="Content Placeholder 2"/>
          <p:cNvSpPr txBox="1">
            <a:spLocks/>
          </p:cNvSpPr>
          <p:nvPr/>
        </p:nvSpPr>
        <p:spPr>
          <a:xfrm>
            <a:off x="5120424" y="896198"/>
            <a:ext cx="6820564" cy="55350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4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2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lvl="1" indent="0">
              <a:spcBef>
                <a:spcPts val="1800"/>
              </a:spcBef>
              <a:buClr>
                <a:srgbClr val="FFE600"/>
              </a:buClr>
              <a:buSzPct val="80000"/>
              <a:buNone/>
            </a:pPr>
            <a:r>
              <a:rPr lang="en-IN" sz="2400" b="1" i="1" dirty="0">
                <a:solidFill>
                  <a:srgbClr val="17A1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lang="en-IN" sz="2400" b="1" i="1" dirty="0" err="1">
                <a:solidFill>
                  <a:srgbClr val="17A1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Fasal</a:t>
            </a:r>
            <a:r>
              <a:rPr lang="en-IN" sz="2400" b="1" i="1" dirty="0">
                <a:solidFill>
                  <a:srgbClr val="17A1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Bima Yojana </a:t>
            </a:r>
            <a:r>
              <a:rPr lang="en-IN" sz="24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Insurance coverage &amp; financial support to farmers. </a:t>
            </a:r>
            <a:endParaRPr lang="en-IN" sz="20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487" lvl="1" indent="-342900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low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premium by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farmers, rest by Gov’t</a:t>
            </a:r>
            <a:endParaRPr lang="en-IN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Yield loss &amp; post-harvest losses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covered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technology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Remote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sensing, smart phones &amp; drones for quick estimation of crop loss</a:t>
            </a:r>
          </a:p>
          <a:p>
            <a:pPr marL="1587" lvl="1" indent="0">
              <a:spcBef>
                <a:spcPts val="1800"/>
              </a:spcBef>
              <a:buClr>
                <a:srgbClr val="FFE600"/>
              </a:buClr>
              <a:buSzPct val="80000"/>
              <a:buNone/>
            </a:pPr>
            <a:r>
              <a:rPr lang="en-IN" sz="2400" b="1" i="1" dirty="0">
                <a:solidFill>
                  <a:srgbClr val="17A1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lang="en-IN" sz="2400" b="1" i="1" dirty="0" err="1">
                <a:solidFill>
                  <a:srgbClr val="17A1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Krishi</a:t>
            </a:r>
            <a:r>
              <a:rPr lang="en-IN" sz="2400" b="1" i="1" dirty="0">
                <a:solidFill>
                  <a:srgbClr val="17A1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b="1" i="1" dirty="0" err="1">
                <a:solidFill>
                  <a:srgbClr val="17A1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Sinchaee</a:t>
            </a:r>
            <a:r>
              <a:rPr lang="en-IN" sz="2400" b="1" i="1" dirty="0">
                <a:solidFill>
                  <a:srgbClr val="17A1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b="1" i="1" dirty="0" err="1">
                <a:solidFill>
                  <a:srgbClr val="17A1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Yojana</a:t>
            </a:r>
            <a:r>
              <a:rPr lang="en-IN" sz="2400" b="1" i="1" dirty="0">
                <a:solidFill>
                  <a:srgbClr val="17A1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Convergence of programs for increase in irrigated area &amp; water use efficiency. Thrust on district level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(Integrated District Irrigation Plans)</a:t>
            </a:r>
            <a:endParaRPr lang="en-IN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of every farm to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irrigation 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crop per drop – Water use </a:t>
            </a: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 </a:t>
            </a:r>
          </a:p>
          <a:p>
            <a:pPr marL="355600" lvl="1">
              <a:spcBef>
                <a:spcPts val="1800"/>
              </a:spcBef>
              <a:buClr>
                <a:srgbClr val="FFE600"/>
              </a:buClr>
              <a:buSzPct val="80000"/>
            </a:pP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Watershed </a:t>
            </a:r>
            <a:r>
              <a:rPr lang="en-I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Command Area development </a:t>
            </a:r>
          </a:p>
          <a:p>
            <a:pPr marL="1587" lvl="1" indent="0">
              <a:spcBef>
                <a:spcPts val="1800"/>
              </a:spcBef>
              <a:buClr>
                <a:srgbClr val="FFE600"/>
              </a:buClr>
              <a:buSzPct val="80000"/>
              <a:buNone/>
            </a:pPr>
            <a: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N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" name="AutoShape 4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AutoShape 6" descr="http://th04.deviantart.net/fs70/PRE/i/2012/222/d/b/ipad_png_by_pinklifeeditions-d5amuyz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76" name="Group 675"/>
          <p:cNvGrpSpPr/>
          <p:nvPr/>
        </p:nvGrpSpPr>
        <p:grpSpPr>
          <a:xfrm>
            <a:off x="518350" y="896198"/>
            <a:ext cx="4197480" cy="5755738"/>
            <a:chOff x="518350" y="750110"/>
            <a:chExt cx="4197480" cy="6107890"/>
          </a:xfrm>
        </p:grpSpPr>
        <p:pic>
          <p:nvPicPr>
            <p:cNvPr id="677" name="Picture 7" descr="C:\Users\mayank.dwivedi\Desktop\ipad_png_by_pinklifeeditions-d5amuyz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50" y="750110"/>
              <a:ext cx="4197480" cy="610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8" name="Rectangle 677"/>
            <p:cNvSpPr/>
            <p:nvPr/>
          </p:nvSpPr>
          <p:spPr>
            <a:xfrm>
              <a:off x="1021976" y="1366913"/>
              <a:ext cx="3240000" cy="49663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1" name="Picture 14" descr="http://www.coolvolution.com/image/cache/data/environment/save_water-500x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058" y="2266094"/>
            <a:ext cx="3117633" cy="31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69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EY regular presentation_Widescreen_2010">
  <a:themeElements>
    <a:clrScheme name="Custom 2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3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Dad's tie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ad's tie design template" id="{D38B957D-588F-4953-A2A4-8835E8F79C65}" vid="{09887BB5-A875-44C0-9AF9-8FE92BB7EC5A}"/>
    </a:ext>
  </a:extLst>
</a:theme>
</file>

<file path=ppt/theme/theme4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FFFFFF"/>
      </a:lt1>
      <a:dk2>
        <a:srgbClr val="29486B"/>
      </a:dk2>
      <a:lt2>
        <a:srgbClr val="29486B"/>
      </a:lt2>
      <a:accent1>
        <a:srgbClr val="C0C0C0"/>
      </a:accent1>
      <a:accent2>
        <a:srgbClr val="C0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3B28D"/>
      </a:accent6>
      <a:hlink>
        <a:srgbClr val="EFEDBF"/>
      </a:hlink>
      <a:folHlink>
        <a:srgbClr val="EAEAE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29486B"/>
    </a:dk2>
    <a:lt2>
      <a:srgbClr val="29486B"/>
    </a:lt2>
    <a:accent1>
      <a:srgbClr val="C0C0C0"/>
    </a:accent1>
    <a:accent2>
      <a:srgbClr val="C00000"/>
    </a:accent2>
    <a:accent3>
      <a:srgbClr val="FFFFFF"/>
    </a:accent3>
    <a:accent4>
      <a:srgbClr val="000000"/>
    </a:accent4>
    <a:accent5>
      <a:srgbClr val="DCDCDC"/>
    </a:accent5>
    <a:accent6>
      <a:srgbClr val="B3B28D"/>
    </a:accent6>
    <a:hlink>
      <a:srgbClr val="EFEDBF"/>
    </a:hlink>
    <a:folHlink>
      <a:srgbClr val="EAEAEA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29486B"/>
    </a:dk2>
    <a:lt2>
      <a:srgbClr val="29486B"/>
    </a:lt2>
    <a:accent1>
      <a:srgbClr val="C0C0C0"/>
    </a:accent1>
    <a:accent2>
      <a:srgbClr val="C00000"/>
    </a:accent2>
    <a:accent3>
      <a:srgbClr val="FFFFFF"/>
    </a:accent3>
    <a:accent4>
      <a:srgbClr val="000000"/>
    </a:accent4>
    <a:accent5>
      <a:srgbClr val="DCDCDC"/>
    </a:accent5>
    <a:accent6>
      <a:srgbClr val="B3B28D"/>
    </a:accent6>
    <a:hlink>
      <a:srgbClr val="EFEDBF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1868</TotalTime>
  <Words>736</Words>
  <Application>Microsoft Office PowerPoint</Application>
  <PresentationFormat>Custom</PresentationFormat>
  <Paragraphs>81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EY regular presentation_Widescreen_2010</vt:lpstr>
      <vt:lpstr>3_EY regular presentation_2010</vt:lpstr>
      <vt:lpstr>Dad's tie design template</vt:lpstr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(Arial bold 30 point)</dc:title>
  <dc:creator>Mayank Dwivedi</dc:creator>
  <cp:lastModifiedBy>User</cp:lastModifiedBy>
  <cp:revision>202</cp:revision>
  <cp:lastPrinted>2016-06-01T10:10:09Z</cp:lastPrinted>
  <dcterms:created xsi:type="dcterms:W3CDTF">2013-03-20T14:10:56Z</dcterms:created>
  <dcterms:modified xsi:type="dcterms:W3CDTF">2016-06-10T04:23:32Z</dcterms:modified>
</cp:coreProperties>
</file>