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0"/>
  </p:notesMasterIdLst>
  <p:handoutMasterIdLst>
    <p:handoutMasterId r:id="rId31"/>
  </p:handoutMasterIdLst>
  <p:sldIdLst>
    <p:sldId id="456" r:id="rId2"/>
    <p:sldId id="484" r:id="rId3"/>
    <p:sldId id="485" r:id="rId4"/>
    <p:sldId id="486" r:id="rId5"/>
    <p:sldId id="487" r:id="rId6"/>
    <p:sldId id="463" r:id="rId7"/>
    <p:sldId id="464" r:id="rId8"/>
    <p:sldId id="488" r:id="rId9"/>
    <p:sldId id="466" r:id="rId10"/>
    <p:sldId id="470" r:id="rId11"/>
    <p:sldId id="471" r:id="rId12"/>
    <p:sldId id="481" r:id="rId13"/>
    <p:sldId id="483" r:id="rId14"/>
    <p:sldId id="455" r:id="rId15"/>
    <p:sldId id="482" r:id="rId16"/>
    <p:sldId id="477" r:id="rId17"/>
    <p:sldId id="430" r:id="rId18"/>
    <p:sldId id="438" r:id="rId19"/>
    <p:sldId id="478" r:id="rId20"/>
    <p:sldId id="489" r:id="rId21"/>
    <p:sldId id="490" r:id="rId22"/>
    <p:sldId id="472" r:id="rId23"/>
    <p:sldId id="492" r:id="rId24"/>
    <p:sldId id="491" r:id="rId25"/>
    <p:sldId id="448" r:id="rId26"/>
    <p:sldId id="458" r:id="rId27"/>
    <p:sldId id="459" r:id="rId28"/>
    <p:sldId id="418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  <a:srgbClr val="BAF303"/>
    <a:srgbClr val="00FF99"/>
    <a:srgbClr val="003366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60" d="100"/>
          <a:sy n="60" d="100"/>
        </p:scale>
        <p:origin x="-15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F1825-A727-4904-A7F6-7CDE11CE095A}" type="doc">
      <dgm:prSet loTypeId="urn:microsoft.com/office/officeart/2005/8/layout/pyramid1" loCatId="pyramid" qsTypeId="urn:microsoft.com/office/officeart/2005/8/quickstyle/simple5" qsCatId="simple" csTypeId="urn:microsoft.com/office/officeart/2005/8/colors/accent2_4" csCatId="accent2" phldr="1"/>
      <dgm:spPr/>
    </dgm:pt>
    <dgm:pt modelId="{08ED5DD9-392C-461B-9D72-9492D3AC644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4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solidFill>
                <a:srgbClr val="FFFFFF"/>
              </a:solidFill>
              <a:latin typeface="+mn-lt"/>
              <a:cs typeface="Arial" pitchFamily="34" charset="0"/>
            </a:rPr>
            <a:t>BISP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solidFill>
                <a:srgbClr val="FFFFFF"/>
              </a:solidFill>
              <a:latin typeface="+mn-lt"/>
              <a:cs typeface="Arial" pitchFamily="34" charset="0"/>
            </a:rPr>
            <a:t> Board</a:t>
          </a:r>
          <a:endParaRPr lang="en-US" sz="2400" dirty="0">
            <a:solidFill>
              <a:srgbClr val="FFFFFF"/>
            </a:solidFill>
            <a:latin typeface="+mn-lt"/>
            <a:cs typeface="Arial" pitchFamily="34" charset="0"/>
          </a:endParaRPr>
        </a:p>
      </dgm:t>
    </dgm:pt>
    <dgm:pt modelId="{C626A245-869D-4ADF-9099-E2D1A0C95F9C}" type="parTrans" cxnId="{F577ACFC-CF0C-4578-B1D5-7BFCABA2055C}">
      <dgm:prSet/>
      <dgm:spPr/>
      <dgm:t>
        <a:bodyPr/>
        <a:lstStyle/>
        <a:p>
          <a:endParaRPr lang="en-US"/>
        </a:p>
      </dgm:t>
    </dgm:pt>
    <dgm:pt modelId="{5406BA09-08F3-4790-9141-19A43489CD0A}" type="sibTrans" cxnId="{F577ACFC-CF0C-4578-B1D5-7BFCABA2055C}">
      <dgm:prSet/>
      <dgm:spPr/>
      <dgm:t>
        <a:bodyPr/>
        <a:lstStyle/>
        <a:p>
          <a:endParaRPr lang="en-US"/>
        </a:p>
      </dgm:t>
    </dgm:pt>
    <dgm:pt modelId="{2A0F02E2-7931-4372-919A-3D92306C9CD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FF"/>
              </a:solidFill>
            </a:rPr>
            <a:t>Chairperson</a:t>
          </a:r>
          <a:endParaRPr lang="en-US" sz="2400" dirty="0">
            <a:solidFill>
              <a:srgbClr val="FFFFFF"/>
            </a:solidFill>
          </a:endParaRPr>
        </a:p>
      </dgm:t>
    </dgm:pt>
    <dgm:pt modelId="{52C23ABF-952B-47ED-B0A1-04D8A5CEA4CC}" type="parTrans" cxnId="{0B4EB1BE-ABE3-4A7A-802E-D58A8325C26B}">
      <dgm:prSet/>
      <dgm:spPr/>
      <dgm:t>
        <a:bodyPr/>
        <a:lstStyle/>
        <a:p>
          <a:endParaRPr lang="en-US"/>
        </a:p>
      </dgm:t>
    </dgm:pt>
    <dgm:pt modelId="{11F0A960-5DDD-4BB8-9675-7EBD0BBBCE00}" type="sibTrans" cxnId="{0B4EB1BE-ABE3-4A7A-802E-D58A8325C26B}">
      <dgm:prSet/>
      <dgm:spPr/>
      <dgm:t>
        <a:bodyPr/>
        <a:lstStyle/>
        <a:p>
          <a:endParaRPr lang="en-US"/>
        </a:p>
      </dgm:t>
    </dgm:pt>
    <dgm:pt modelId="{0B5F461D-4A50-459A-9F1F-A6DCD32A3E0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FF"/>
              </a:solidFill>
            </a:rPr>
            <a:t>Secretary (HQ)</a:t>
          </a:r>
          <a:endParaRPr lang="en-US" sz="2400" dirty="0">
            <a:solidFill>
              <a:srgbClr val="FFFFFF"/>
            </a:solidFill>
          </a:endParaRPr>
        </a:p>
      </dgm:t>
    </dgm:pt>
    <dgm:pt modelId="{8AB342F3-2F8B-49B8-8F98-34AA5B293190}" type="parTrans" cxnId="{40C321A1-A7B7-44B0-B252-31F3E3909743}">
      <dgm:prSet/>
      <dgm:spPr/>
      <dgm:t>
        <a:bodyPr/>
        <a:lstStyle/>
        <a:p>
          <a:endParaRPr lang="en-US"/>
        </a:p>
      </dgm:t>
    </dgm:pt>
    <dgm:pt modelId="{011500C4-49C7-4550-BC1E-DF511F82636C}" type="sibTrans" cxnId="{40C321A1-A7B7-44B0-B252-31F3E3909743}">
      <dgm:prSet/>
      <dgm:spPr/>
      <dgm:t>
        <a:bodyPr/>
        <a:lstStyle/>
        <a:p>
          <a:endParaRPr lang="en-US"/>
        </a:p>
      </dgm:t>
    </dgm:pt>
    <dgm:pt modelId="{B24701FF-6E1C-4D19-9B50-4A9119F1D52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FF"/>
              </a:solidFill>
            </a:rPr>
            <a:t>Regional Offices (6)</a:t>
          </a:r>
          <a:endParaRPr lang="en-US" sz="2400" dirty="0">
            <a:solidFill>
              <a:srgbClr val="FFFFFF"/>
            </a:solidFill>
          </a:endParaRPr>
        </a:p>
      </dgm:t>
    </dgm:pt>
    <dgm:pt modelId="{9AC53DB1-3D12-4C4A-A894-5552FDC941BE}" type="parTrans" cxnId="{BC6B4FDF-01F7-4BC9-B1B1-7694F7FA0052}">
      <dgm:prSet/>
      <dgm:spPr/>
      <dgm:t>
        <a:bodyPr/>
        <a:lstStyle/>
        <a:p>
          <a:endParaRPr lang="en-US"/>
        </a:p>
      </dgm:t>
    </dgm:pt>
    <dgm:pt modelId="{89A8F424-6BB3-4D4A-A163-2E6D8DA306F8}" type="sibTrans" cxnId="{BC6B4FDF-01F7-4BC9-B1B1-7694F7FA0052}">
      <dgm:prSet/>
      <dgm:spPr/>
      <dgm:t>
        <a:bodyPr/>
        <a:lstStyle/>
        <a:p>
          <a:endParaRPr lang="en-US"/>
        </a:p>
      </dgm:t>
    </dgm:pt>
    <dgm:pt modelId="{CA6E51C5-831E-4615-8CD6-ACB6530EBA1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FF"/>
              </a:solidFill>
            </a:rPr>
            <a:t>Divisional Offices (35) </a:t>
          </a:r>
        </a:p>
        <a:p>
          <a:r>
            <a:rPr lang="en-US" sz="2400" dirty="0" smtClean="0">
              <a:solidFill>
                <a:srgbClr val="FFFFFF"/>
              </a:solidFill>
            </a:rPr>
            <a:t>(inclusive AJK &amp; GB)</a:t>
          </a:r>
          <a:endParaRPr lang="en-US" sz="2400" dirty="0">
            <a:solidFill>
              <a:srgbClr val="FFFFFF"/>
            </a:solidFill>
          </a:endParaRPr>
        </a:p>
      </dgm:t>
    </dgm:pt>
    <dgm:pt modelId="{1222DBF6-9285-428C-9358-C59A014EB113}" type="parTrans" cxnId="{C496389A-A33E-4C62-B661-9037A81A2650}">
      <dgm:prSet/>
      <dgm:spPr/>
      <dgm:t>
        <a:bodyPr/>
        <a:lstStyle/>
        <a:p>
          <a:endParaRPr lang="en-US"/>
        </a:p>
      </dgm:t>
    </dgm:pt>
    <dgm:pt modelId="{82CABE0E-00A8-4328-896B-8FBAC0128E6F}" type="sibTrans" cxnId="{C496389A-A33E-4C62-B661-9037A81A2650}">
      <dgm:prSet/>
      <dgm:spPr/>
      <dgm:t>
        <a:bodyPr/>
        <a:lstStyle/>
        <a:p>
          <a:endParaRPr lang="en-US"/>
        </a:p>
      </dgm:t>
    </dgm:pt>
    <dgm:pt modelId="{5B56AEC1-D38F-446B-A884-A60DA329FD2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FF"/>
              </a:solidFill>
            </a:rPr>
            <a:t>Tehsil/Sub-divisional Offices (415)</a:t>
          </a:r>
          <a:endParaRPr lang="en-US" sz="2400" dirty="0">
            <a:solidFill>
              <a:srgbClr val="FFFFFF"/>
            </a:solidFill>
          </a:endParaRPr>
        </a:p>
      </dgm:t>
    </dgm:pt>
    <dgm:pt modelId="{790C9BC3-0D9C-4207-A6FF-8BD2D7EA0253}" type="parTrans" cxnId="{EF3827EE-D087-42E7-A2E2-8827CE50CE49}">
      <dgm:prSet/>
      <dgm:spPr/>
      <dgm:t>
        <a:bodyPr/>
        <a:lstStyle/>
        <a:p>
          <a:endParaRPr lang="en-US"/>
        </a:p>
      </dgm:t>
    </dgm:pt>
    <dgm:pt modelId="{A056AFDF-C310-420D-B063-AD136DE00AAC}" type="sibTrans" cxnId="{EF3827EE-D087-42E7-A2E2-8827CE50CE49}">
      <dgm:prSet/>
      <dgm:spPr/>
      <dgm:t>
        <a:bodyPr/>
        <a:lstStyle/>
        <a:p>
          <a:endParaRPr lang="en-US"/>
        </a:p>
      </dgm:t>
    </dgm:pt>
    <dgm:pt modelId="{B3DFA525-E21C-4454-931E-39C51478D445}" type="pres">
      <dgm:prSet presAssocID="{35AF1825-A727-4904-A7F6-7CDE11CE095A}" presName="Name0" presStyleCnt="0">
        <dgm:presLayoutVars>
          <dgm:dir/>
          <dgm:animLvl val="lvl"/>
          <dgm:resizeHandles val="exact"/>
        </dgm:presLayoutVars>
      </dgm:prSet>
      <dgm:spPr/>
    </dgm:pt>
    <dgm:pt modelId="{5276FF52-14E1-4EE7-9D40-05267A5E77EF}" type="pres">
      <dgm:prSet presAssocID="{08ED5DD9-392C-461B-9D72-9492D3AC6446}" presName="Name8" presStyleCnt="0"/>
      <dgm:spPr/>
    </dgm:pt>
    <dgm:pt modelId="{9C85AE23-0129-4825-8299-B0ABFE822AFC}" type="pres">
      <dgm:prSet presAssocID="{08ED5DD9-392C-461B-9D72-9492D3AC6446}" presName="level" presStyleLbl="node1" presStyleIdx="0" presStyleCnt="6" custScaleY="131579" custLinFactNeighborX="-442" custLinFactNeighborY="-202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DCF4B-4C13-4186-8607-97E11FDD1BA5}" type="pres">
      <dgm:prSet presAssocID="{08ED5DD9-392C-461B-9D72-9492D3AC64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5A4DE-64E3-4AD2-ACC8-17A7770F2DD8}" type="pres">
      <dgm:prSet presAssocID="{2A0F02E2-7931-4372-919A-3D92306C9CD3}" presName="Name8" presStyleCnt="0"/>
      <dgm:spPr/>
    </dgm:pt>
    <dgm:pt modelId="{71A2B00F-7E09-41D0-AB91-93D5649DDD59}" type="pres">
      <dgm:prSet presAssocID="{2A0F02E2-7931-4372-919A-3D92306C9CD3}" presName="level" presStyleLbl="node1" presStyleIdx="1" presStyleCnt="6" custLinFactNeighborX="523" custLinFactNeighborY="-32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37625-63FB-42A3-9203-F6C7449BFB76}" type="pres">
      <dgm:prSet presAssocID="{2A0F02E2-7931-4372-919A-3D92306C9C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73F17-433F-4D59-B06A-C398EBC8BEA0}" type="pres">
      <dgm:prSet presAssocID="{0B5F461D-4A50-459A-9F1F-A6DCD32A3E0A}" presName="Name8" presStyleCnt="0"/>
      <dgm:spPr/>
    </dgm:pt>
    <dgm:pt modelId="{408B9AC8-BEF6-4B54-A3AD-D64C9089A3BD}" type="pres">
      <dgm:prSet presAssocID="{0B5F461D-4A50-459A-9F1F-A6DCD32A3E0A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2743F-141B-4476-8B3D-866B8C7D3F08}" type="pres">
      <dgm:prSet presAssocID="{0B5F461D-4A50-459A-9F1F-A6DCD32A3E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CE2E1-CCC0-41B5-98ED-D75F25368C1A}" type="pres">
      <dgm:prSet presAssocID="{B24701FF-6E1C-4D19-9B50-4A9119F1D528}" presName="Name8" presStyleCnt="0"/>
      <dgm:spPr/>
    </dgm:pt>
    <dgm:pt modelId="{BEC3D3FA-8613-4961-AE83-FBC99C27964E}" type="pres">
      <dgm:prSet presAssocID="{B24701FF-6E1C-4D19-9B50-4A9119F1D5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B742C-2638-44C2-9176-73BBB464B541}" type="pres">
      <dgm:prSet presAssocID="{B24701FF-6E1C-4D19-9B50-4A9119F1D5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C4395-5631-4BF6-A6BD-D86D778F7E43}" type="pres">
      <dgm:prSet presAssocID="{CA6E51C5-831E-4615-8CD6-ACB6530EBA11}" presName="Name8" presStyleCnt="0"/>
      <dgm:spPr/>
    </dgm:pt>
    <dgm:pt modelId="{2B534D2E-4265-4697-A095-C444A8F662D5}" type="pres">
      <dgm:prSet presAssocID="{CA6E51C5-831E-4615-8CD6-ACB6530EBA11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02E31-5906-459A-963B-08F22341BA4B}" type="pres">
      <dgm:prSet presAssocID="{CA6E51C5-831E-4615-8CD6-ACB6530EBA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830BE-ED95-4FE1-B4E2-19624B232BFE}" type="pres">
      <dgm:prSet presAssocID="{5B56AEC1-D38F-446B-A884-A60DA329FD2C}" presName="Name8" presStyleCnt="0"/>
      <dgm:spPr/>
    </dgm:pt>
    <dgm:pt modelId="{F00E622A-8F17-45CF-A3A8-BEB79DCB1F05}" type="pres">
      <dgm:prSet presAssocID="{5B56AEC1-D38F-446B-A884-A60DA329FD2C}" presName="level" presStyleLbl="node1" presStyleIdx="5" presStyleCnt="6" custLinFactNeighborX="2655" custLinFactNeighborY="111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2218E-7255-40A8-B81A-7E4BC742B5C4}" type="pres">
      <dgm:prSet presAssocID="{5B56AEC1-D38F-446B-A884-A60DA329FD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B4FDF-01F7-4BC9-B1B1-7694F7FA0052}" srcId="{35AF1825-A727-4904-A7F6-7CDE11CE095A}" destId="{B24701FF-6E1C-4D19-9B50-4A9119F1D528}" srcOrd="3" destOrd="0" parTransId="{9AC53DB1-3D12-4C4A-A894-5552FDC941BE}" sibTransId="{89A8F424-6BB3-4D4A-A163-2E6D8DA306F8}"/>
    <dgm:cxn modelId="{FB03282B-DF13-4FA4-8775-C0B6BF03C6DF}" type="presOf" srcId="{5B56AEC1-D38F-446B-A884-A60DA329FD2C}" destId="{7312218E-7255-40A8-B81A-7E4BC742B5C4}" srcOrd="1" destOrd="0" presId="urn:microsoft.com/office/officeart/2005/8/layout/pyramid1"/>
    <dgm:cxn modelId="{2B35911D-6DAB-48B0-8482-368AF74B2511}" type="presOf" srcId="{CA6E51C5-831E-4615-8CD6-ACB6530EBA11}" destId="{C7F02E31-5906-459A-963B-08F22341BA4B}" srcOrd="1" destOrd="0" presId="urn:microsoft.com/office/officeart/2005/8/layout/pyramid1"/>
    <dgm:cxn modelId="{EF3827EE-D087-42E7-A2E2-8827CE50CE49}" srcId="{35AF1825-A727-4904-A7F6-7CDE11CE095A}" destId="{5B56AEC1-D38F-446B-A884-A60DA329FD2C}" srcOrd="5" destOrd="0" parTransId="{790C9BC3-0D9C-4207-A6FF-8BD2D7EA0253}" sibTransId="{A056AFDF-C310-420D-B063-AD136DE00AAC}"/>
    <dgm:cxn modelId="{5D4E03CF-A469-4115-943D-0595D6809386}" type="presOf" srcId="{35AF1825-A727-4904-A7F6-7CDE11CE095A}" destId="{B3DFA525-E21C-4454-931E-39C51478D445}" srcOrd="0" destOrd="0" presId="urn:microsoft.com/office/officeart/2005/8/layout/pyramid1"/>
    <dgm:cxn modelId="{41E2BBD3-68D1-45FA-AB6C-F1381F92943F}" type="presOf" srcId="{5B56AEC1-D38F-446B-A884-A60DA329FD2C}" destId="{F00E622A-8F17-45CF-A3A8-BEB79DCB1F05}" srcOrd="0" destOrd="0" presId="urn:microsoft.com/office/officeart/2005/8/layout/pyramid1"/>
    <dgm:cxn modelId="{0B4EB1BE-ABE3-4A7A-802E-D58A8325C26B}" srcId="{35AF1825-A727-4904-A7F6-7CDE11CE095A}" destId="{2A0F02E2-7931-4372-919A-3D92306C9CD3}" srcOrd="1" destOrd="0" parTransId="{52C23ABF-952B-47ED-B0A1-04D8A5CEA4CC}" sibTransId="{11F0A960-5DDD-4BB8-9675-7EBD0BBBCE00}"/>
    <dgm:cxn modelId="{9A527F34-B915-41DA-8583-C32447B3EBF0}" type="presOf" srcId="{0B5F461D-4A50-459A-9F1F-A6DCD32A3E0A}" destId="{9842743F-141B-4476-8B3D-866B8C7D3F08}" srcOrd="1" destOrd="0" presId="urn:microsoft.com/office/officeart/2005/8/layout/pyramid1"/>
    <dgm:cxn modelId="{6A27ED02-F068-4A1E-82B7-D68859B901BC}" type="presOf" srcId="{08ED5DD9-392C-461B-9D72-9492D3AC6446}" destId="{1FEDCF4B-4C13-4186-8607-97E11FDD1BA5}" srcOrd="1" destOrd="0" presId="urn:microsoft.com/office/officeart/2005/8/layout/pyramid1"/>
    <dgm:cxn modelId="{7172222B-7673-4CB1-A653-2066202C5767}" type="presOf" srcId="{08ED5DD9-392C-461B-9D72-9492D3AC6446}" destId="{9C85AE23-0129-4825-8299-B0ABFE822AFC}" srcOrd="0" destOrd="0" presId="urn:microsoft.com/office/officeart/2005/8/layout/pyramid1"/>
    <dgm:cxn modelId="{40C321A1-A7B7-44B0-B252-31F3E3909743}" srcId="{35AF1825-A727-4904-A7F6-7CDE11CE095A}" destId="{0B5F461D-4A50-459A-9F1F-A6DCD32A3E0A}" srcOrd="2" destOrd="0" parTransId="{8AB342F3-2F8B-49B8-8F98-34AA5B293190}" sibTransId="{011500C4-49C7-4550-BC1E-DF511F82636C}"/>
    <dgm:cxn modelId="{B16C0710-F41B-4D84-B15E-C7A4D9BE88DD}" type="presOf" srcId="{B24701FF-6E1C-4D19-9B50-4A9119F1D528}" destId="{3AEB742C-2638-44C2-9176-73BBB464B541}" srcOrd="1" destOrd="0" presId="urn:microsoft.com/office/officeart/2005/8/layout/pyramid1"/>
    <dgm:cxn modelId="{BE7FE0D2-8FA0-44EF-9F69-E57D6B3C523B}" type="presOf" srcId="{2A0F02E2-7931-4372-919A-3D92306C9CD3}" destId="{75637625-63FB-42A3-9203-F6C7449BFB76}" srcOrd="1" destOrd="0" presId="urn:microsoft.com/office/officeart/2005/8/layout/pyramid1"/>
    <dgm:cxn modelId="{C496389A-A33E-4C62-B661-9037A81A2650}" srcId="{35AF1825-A727-4904-A7F6-7CDE11CE095A}" destId="{CA6E51C5-831E-4615-8CD6-ACB6530EBA11}" srcOrd="4" destOrd="0" parTransId="{1222DBF6-9285-428C-9358-C59A014EB113}" sibTransId="{82CABE0E-00A8-4328-896B-8FBAC0128E6F}"/>
    <dgm:cxn modelId="{B7919442-FD41-4196-98DA-047AF18B7B85}" type="presOf" srcId="{CA6E51C5-831E-4615-8CD6-ACB6530EBA11}" destId="{2B534D2E-4265-4697-A095-C444A8F662D5}" srcOrd="0" destOrd="0" presId="urn:microsoft.com/office/officeart/2005/8/layout/pyramid1"/>
    <dgm:cxn modelId="{96088F4D-1020-4C46-A253-F38786499013}" type="presOf" srcId="{2A0F02E2-7931-4372-919A-3D92306C9CD3}" destId="{71A2B00F-7E09-41D0-AB91-93D5649DDD59}" srcOrd="0" destOrd="0" presId="urn:microsoft.com/office/officeart/2005/8/layout/pyramid1"/>
    <dgm:cxn modelId="{047298FD-75B6-4E59-A292-26EB0C48A1E6}" type="presOf" srcId="{B24701FF-6E1C-4D19-9B50-4A9119F1D528}" destId="{BEC3D3FA-8613-4961-AE83-FBC99C27964E}" srcOrd="0" destOrd="0" presId="urn:microsoft.com/office/officeart/2005/8/layout/pyramid1"/>
    <dgm:cxn modelId="{799F497D-A96E-4FF8-BD56-89D294C08BAB}" type="presOf" srcId="{0B5F461D-4A50-459A-9F1F-A6DCD32A3E0A}" destId="{408B9AC8-BEF6-4B54-A3AD-D64C9089A3BD}" srcOrd="0" destOrd="0" presId="urn:microsoft.com/office/officeart/2005/8/layout/pyramid1"/>
    <dgm:cxn modelId="{F577ACFC-CF0C-4578-B1D5-7BFCABA2055C}" srcId="{35AF1825-A727-4904-A7F6-7CDE11CE095A}" destId="{08ED5DD9-392C-461B-9D72-9492D3AC6446}" srcOrd="0" destOrd="0" parTransId="{C626A245-869D-4ADF-9099-E2D1A0C95F9C}" sibTransId="{5406BA09-08F3-4790-9141-19A43489CD0A}"/>
    <dgm:cxn modelId="{1C032213-0A68-4ACC-AF43-91A393407E8C}" type="presParOf" srcId="{B3DFA525-E21C-4454-931E-39C51478D445}" destId="{5276FF52-14E1-4EE7-9D40-05267A5E77EF}" srcOrd="0" destOrd="0" presId="urn:microsoft.com/office/officeart/2005/8/layout/pyramid1"/>
    <dgm:cxn modelId="{03327206-48F1-47F9-9014-54A24D80C62D}" type="presParOf" srcId="{5276FF52-14E1-4EE7-9D40-05267A5E77EF}" destId="{9C85AE23-0129-4825-8299-B0ABFE822AFC}" srcOrd="0" destOrd="0" presId="urn:microsoft.com/office/officeart/2005/8/layout/pyramid1"/>
    <dgm:cxn modelId="{ABDBB6E7-664D-4D68-8AE8-790C5EAB8C2E}" type="presParOf" srcId="{5276FF52-14E1-4EE7-9D40-05267A5E77EF}" destId="{1FEDCF4B-4C13-4186-8607-97E11FDD1BA5}" srcOrd="1" destOrd="0" presId="urn:microsoft.com/office/officeart/2005/8/layout/pyramid1"/>
    <dgm:cxn modelId="{B3137172-6AD7-4AF4-91F1-FC040E615450}" type="presParOf" srcId="{B3DFA525-E21C-4454-931E-39C51478D445}" destId="{A545A4DE-64E3-4AD2-ACC8-17A7770F2DD8}" srcOrd="1" destOrd="0" presId="urn:microsoft.com/office/officeart/2005/8/layout/pyramid1"/>
    <dgm:cxn modelId="{8BD4EDBA-A306-49E6-8148-8CD7B85F63A2}" type="presParOf" srcId="{A545A4DE-64E3-4AD2-ACC8-17A7770F2DD8}" destId="{71A2B00F-7E09-41D0-AB91-93D5649DDD59}" srcOrd="0" destOrd="0" presId="urn:microsoft.com/office/officeart/2005/8/layout/pyramid1"/>
    <dgm:cxn modelId="{51EF8CB2-E295-4D2C-B8DD-7000BD7150A0}" type="presParOf" srcId="{A545A4DE-64E3-4AD2-ACC8-17A7770F2DD8}" destId="{75637625-63FB-42A3-9203-F6C7449BFB76}" srcOrd="1" destOrd="0" presId="urn:microsoft.com/office/officeart/2005/8/layout/pyramid1"/>
    <dgm:cxn modelId="{A430C799-1039-413D-8EBA-B91A56DDD93F}" type="presParOf" srcId="{B3DFA525-E21C-4454-931E-39C51478D445}" destId="{3F073F17-433F-4D59-B06A-C398EBC8BEA0}" srcOrd="2" destOrd="0" presId="urn:microsoft.com/office/officeart/2005/8/layout/pyramid1"/>
    <dgm:cxn modelId="{FACE44D8-C896-4A67-B7EF-66D86EEBCEF3}" type="presParOf" srcId="{3F073F17-433F-4D59-B06A-C398EBC8BEA0}" destId="{408B9AC8-BEF6-4B54-A3AD-D64C9089A3BD}" srcOrd="0" destOrd="0" presId="urn:microsoft.com/office/officeart/2005/8/layout/pyramid1"/>
    <dgm:cxn modelId="{C18AE8E0-C2A4-44AA-8C63-0347F44EA091}" type="presParOf" srcId="{3F073F17-433F-4D59-B06A-C398EBC8BEA0}" destId="{9842743F-141B-4476-8B3D-866B8C7D3F08}" srcOrd="1" destOrd="0" presId="urn:microsoft.com/office/officeart/2005/8/layout/pyramid1"/>
    <dgm:cxn modelId="{333BA753-E5F8-4BF3-A02B-539C1FFFDD77}" type="presParOf" srcId="{B3DFA525-E21C-4454-931E-39C51478D445}" destId="{AA6CE2E1-CCC0-41B5-98ED-D75F25368C1A}" srcOrd="3" destOrd="0" presId="urn:microsoft.com/office/officeart/2005/8/layout/pyramid1"/>
    <dgm:cxn modelId="{D2C7247A-0DD1-48F7-ADAB-E3AAF904AB4B}" type="presParOf" srcId="{AA6CE2E1-CCC0-41B5-98ED-D75F25368C1A}" destId="{BEC3D3FA-8613-4961-AE83-FBC99C27964E}" srcOrd="0" destOrd="0" presId="urn:microsoft.com/office/officeart/2005/8/layout/pyramid1"/>
    <dgm:cxn modelId="{35ED295B-974E-4684-B4D1-8D447A03CD0D}" type="presParOf" srcId="{AA6CE2E1-CCC0-41B5-98ED-D75F25368C1A}" destId="{3AEB742C-2638-44C2-9176-73BBB464B541}" srcOrd="1" destOrd="0" presId="urn:microsoft.com/office/officeart/2005/8/layout/pyramid1"/>
    <dgm:cxn modelId="{11F72E45-9735-4F5A-86BA-584DC363369D}" type="presParOf" srcId="{B3DFA525-E21C-4454-931E-39C51478D445}" destId="{9D1C4395-5631-4BF6-A6BD-D86D778F7E43}" srcOrd="4" destOrd="0" presId="urn:microsoft.com/office/officeart/2005/8/layout/pyramid1"/>
    <dgm:cxn modelId="{9CCD37A6-1C43-4868-A08E-00C52548C010}" type="presParOf" srcId="{9D1C4395-5631-4BF6-A6BD-D86D778F7E43}" destId="{2B534D2E-4265-4697-A095-C444A8F662D5}" srcOrd="0" destOrd="0" presId="urn:microsoft.com/office/officeart/2005/8/layout/pyramid1"/>
    <dgm:cxn modelId="{41657052-DC13-4E51-B81A-5F3C9D6437F9}" type="presParOf" srcId="{9D1C4395-5631-4BF6-A6BD-D86D778F7E43}" destId="{C7F02E31-5906-459A-963B-08F22341BA4B}" srcOrd="1" destOrd="0" presId="urn:microsoft.com/office/officeart/2005/8/layout/pyramid1"/>
    <dgm:cxn modelId="{A1593165-752B-46F8-BB15-CC0C6D533093}" type="presParOf" srcId="{B3DFA525-E21C-4454-931E-39C51478D445}" destId="{492830BE-ED95-4FE1-B4E2-19624B232BFE}" srcOrd="5" destOrd="0" presId="urn:microsoft.com/office/officeart/2005/8/layout/pyramid1"/>
    <dgm:cxn modelId="{4C3F0B8B-32FD-4930-B316-95B736C2CE3E}" type="presParOf" srcId="{492830BE-ED95-4FE1-B4E2-19624B232BFE}" destId="{F00E622A-8F17-45CF-A3A8-BEB79DCB1F05}" srcOrd="0" destOrd="0" presId="urn:microsoft.com/office/officeart/2005/8/layout/pyramid1"/>
    <dgm:cxn modelId="{648FB57D-D329-4F54-817A-72D98EBD6366}" type="presParOf" srcId="{492830BE-ED95-4FE1-B4E2-19624B232BFE}" destId="{7312218E-7255-40A8-B81A-7E4BC742B5C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5AE23-0129-4825-8299-B0ABFE822AFC}">
      <dsp:nvSpPr>
        <dsp:cNvPr id="0" name=""/>
        <dsp:cNvSpPr/>
      </dsp:nvSpPr>
      <dsp:spPr>
        <a:xfrm>
          <a:off x="3400433" y="0"/>
          <a:ext cx="1793875" cy="1016000"/>
        </a:xfrm>
        <a:prstGeom prst="trapezoid">
          <a:avLst>
            <a:gd name="adj" fmla="val 88281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rgbClr val="FFFFFF"/>
              </a:solidFill>
              <a:latin typeface="+mn-lt"/>
              <a:cs typeface="Arial" pitchFamily="34" charset="0"/>
            </a:rPr>
            <a:t>BISP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rgbClr val="FFFFFF"/>
              </a:solidFill>
              <a:latin typeface="+mn-lt"/>
              <a:cs typeface="Arial" pitchFamily="34" charset="0"/>
            </a:rPr>
            <a:t> Board</a:t>
          </a:r>
          <a:endParaRPr lang="en-US" sz="2400" kern="1200" dirty="0">
            <a:solidFill>
              <a:srgbClr val="FFFFFF"/>
            </a:solidFill>
            <a:latin typeface="+mn-lt"/>
            <a:cs typeface="Arial" pitchFamily="34" charset="0"/>
          </a:endParaRPr>
        </a:p>
      </dsp:txBody>
      <dsp:txXfrm>
        <a:off x="3400433" y="0"/>
        <a:ext cx="1793875" cy="1016000"/>
      </dsp:txXfrm>
    </dsp:sp>
    <dsp:sp modelId="{71A2B00F-7E09-41D0-AB91-93D5649DDD59}">
      <dsp:nvSpPr>
        <dsp:cNvPr id="0" name=""/>
        <dsp:cNvSpPr/>
      </dsp:nvSpPr>
      <dsp:spPr>
        <a:xfrm>
          <a:off x="2743202" y="990596"/>
          <a:ext cx="3157220" cy="772159"/>
        </a:xfrm>
        <a:prstGeom prst="trapezoid">
          <a:avLst>
            <a:gd name="adj" fmla="val 88281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238612"/>
                <a:satOff val="-14240"/>
                <a:lumOff val="18008"/>
                <a:alphaOff val="0"/>
                <a:shade val="40000"/>
              </a:schemeClr>
              <a:schemeClr val="accent2">
                <a:shade val="50000"/>
                <a:hueOff val="238612"/>
                <a:satOff val="-14240"/>
                <a:lumOff val="18008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Chairperson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3295715" y="990596"/>
        <a:ext cx="2052193" cy="772159"/>
      </dsp:txXfrm>
    </dsp:sp>
    <dsp:sp modelId="{408B9AC8-BEF6-4B54-A3AD-D64C9089A3BD}">
      <dsp:nvSpPr>
        <dsp:cNvPr id="0" name=""/>
        <dsp:cNvSpPr/>
      </dsp:nvSpPr>
      <dsp:spPr>
        <a:xfrm>
          <a:off x="2045017" y="1788160"/>
          <a:ext cx="4520565" cy="772159"/>
        </a:xfrm>
        <a:prstGeom prst="trapezoid">
          <a:avLst>
            <a:gd name="adj" fmla="val 88281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477224"/>
                <a:satOff val="-28480"/>
                <a:lumOff val="36016"/>
                <a:alphaOff val="0"/>
                <a:shade val="40000"/>
              </a:schemeClr>
              <a:schemeClr val="accent2">
                <a:shade val="50000"/>
                <a:hueOff val="477224"/>
                <a:satOff val="-28480"/>
                <a:lumOff val="3601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Secretary (HQ)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2836116" y="1788160"/>
        <a:ext cx="2938367" cy="772159"/>
      </dsp:txXfrm>
    </dsp:sp>
    <dsp:sp modelId="{BEC3D3FA-8613-4961-AE83-FBC99C27964E}">
      <dsp:nvSpPr>
        <dsp:cNvPr id="0" name=""/>
        <dsp:cNvSpPr/>
      </dsp:nvSpPr>
      <dsp:spPr>
        <a:xfrm>
          <a:off x="1363344" y="2560320"/>
          <a:ext cx="5883910" cy="772159"/>
        </a:xfrm>
        <a:prstGeom prst="trapezoid">
          <a:avLst>
            <a:gd name="adj" fmla="val 88281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715835"/>
                <a:satOff val="-42720"/>
                <a:lumOff val="54024"/>
                <a:alphaOff val="0"/>
                <a:shade val="40000"/>
              </a:schemeClr>
              <a:schemeClr val="accent2">
                <a:shade val="50000"/>
                <a:hueOff val="715835"/>
                <a:satOff val="-42720"/>
                <a:lumOff val="54024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Regional Offices (6)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2393029" y="2560320"/>
        <a:ext cx="3824541" cy="772159"/>
      </dsp:txXfrm>
    </dsp:sp>
    <dsp:sp modelId="{2B534D2E-4265-4697-A095-C444A8F662D5}">
      <dsp:nvSpPr>
        <dsp:cNvPr id="0" name=""/>
        <dsp:cNvSpPr/>
      </dsp:nvSpPr>
      <dsp:spPr>
        <a:xfrm>
          <a:off x="681672" y="3332480"/>
          <a:ext cx="7247255" cy="772159"/>
        </a:xfrm>
        <a:prstGeom prst="trapezoid">
          <a:avLst>
            <a:gd name="adj" fmla="val 88281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477224"/>
                <a:satOff val="-28480"/>
                <a:lumOff val="36016"/>
                <a:alphaOff val="0"/>
                <a:shade val="40000"/>
              </a:schemeClr>
              <a:schemeClr val="accent2">
                <a:shade val="50000"/>
                <a:hueOff val="477224"/>
                <a:satOff val="-28480"/>
                <a:lumOff val="3601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Divisional Offices (35)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(inclusive AJK &amp; GB)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1949942" y="3332480"/>
        <a:ext cx="4710715" cy="772159"/>
      </dsp:txXfrm>
    </dsp:sp>
    <dsp:sp modelId="{F00E622A-8F17-45CF-A3A8-BEB79DCB1F05}">
      <dsp:nvSpPr>
        <dsp:cNvPr id="0" name=""/>
        <dsp:cNvSpPr/>
      </dsp:nvSpPr>
      <dsp:spPr>
        <a:xfrm>
          <a:off x="0" y="4104640"/>
          <a:ext cx="8610600" cy="772159"/>
        </a:xfrm>
        <a:prstGeom prst="trapezoid">
          <a:avLst>
            <a:gd name="adj" fmla="val 88281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238612"/>
                <a:satOff val="-14240"/>
                <a:lumOff val="18008"/>
                <a:alphaOff val="0"/>
                <a:shade val="40000"/>
              </a:schemeClr>
              <a:schemeClr val="accent2">
                <a:shade val="50000"/>
                <a:hueOff val="238612"/>
                <a:satOff val="-14240"/>
                <a:lumOff val="18008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Tehsil/Sub-divisional Offices (415)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1506854" y="4104640"/>
        <a:ext cx="5596890" cy="77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6333"/>
          </a:xfrm>
          <a:prstGeom prst="rect">
            <a:avLst/>
          </a:prstGeom>
        </p:spPr>
        <p:txBody>
          <a:bodyPr vert="horz" lIns="90592" tIns="45296" rIns="90592" bIns="452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0" y="0"/>
            <a:ext cx="2945346" cy="496333"/>
          </a:xfrm>
          <a:prstGeom prst="rect">
            <a:avLst/>
          </a:prstGeom>
        </p:spPr>
        <p:txBody>
          <a:bodyPr vert="horz" lIns="90592" tIns="45296" rIns="90592" bIns="45296" rtlCol="0"/>
          <a:lstStyle>
            <a:lvl1pPr algn="r">
              <a:defRPr sz="1200"/>
            </a:lvl1pPr>
          </a:lstStyle>
          <a:p>
            <a:fld id="{8136E515-6A38-4109-9ACB-20A7FDE6CB7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31"/>
            <a:ext cx="2945346" cy="496333"/>
          </a:xfrm>
          <a:prstGeom prst="rect">
            <a:avLst/>
          </a:prstGeom>
        </p:spPr>
        <p:txBody>
          <a:bodyPr vert="horz" lIns="90592" tIns="45296" rIns="90592" bIns="452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0" y="9428731"/>
            <a:ext cx="2945346" cy="496333"/>
          </a:xfrm>
          <a:prstGeom prst="rect">
            <a:avLst/>
          </a:prstGeom>
        </p:spPr>
        <p:txBody>
          <a:bodyPr vert="horz" lIns="90592" tIns="45296" rIns="90592" bIns="45296" rtlCol="0" anchor="b"/>
          <a:lstStyle>
            <a:lvl1pPr algn="r">
              <a:defRPr sz="1200"/>
            </a:lvl1pPr>
          </a:lstStyle>
          <a:p>
            <a:fld id="{98787719-CE30-4C55-BA52-0982F18EA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732373B-D029-4BAC-841A-698CAF934D36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7" tIns="47773" rIns="95547" bIns="477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47" tIns="47773" rIns="95547" bIns="477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3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3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A03249B-8A1F-4332-9C88-AD43E8BC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9DF5C-48B8-4716-92B5-CA47CDC55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1A746-26F8-4739-A727-D4F733961A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3249B-8A1F-4332-9C88-AD43E8BCA1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Devereux, 2002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2F943-0E16-466F-916C-13FEDB409C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93189-C6F3-4466-898A-82718AE37DE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3249B-8A1F-4332-9C88-AD43E8BCA16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1"/>
            <a:ext cx="7848600" cy="761999"/>
          </a:xfrm>
        </p:spPr>
        <p:txBody>
          <a:bodyPr/>
          <a:lstStyle>
            <a:lvl1pPr>
              <a:defRPr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3600"/>
            <a:ext cx="7848600" cy="4114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8EFF-7A74-4DD9-BA1E-32834135C51B}" type="datetime1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457200" cy="365125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/>
                <a:latin typeface="Arial Black" pitchFamily="34" charset="0"/>
              </a:defRPr>
            </a:lvl1pPr>
          </a:lstStyle>
          <a:p>
            <a:pPr>
              <a:defRPr/>
            </a:pPr>
            <a:fld id="{CF4437D5-EF03-482F-A3B6-E5EE6AEBDC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E8D7-E7A1-4D57-A311-4ED41A382E2E}" type="datetime1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BB95-4505-4854-B0B2-0CA7B8F347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105A-DF17-4663-AAF1-4BB5CE9094A2}" type="datetime1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F92A-2DC1-4C71-877B-D08CEBDCBE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9078-D1E6-4797-844C-E7F0679834B2}" type="datetime1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9834-CB7C-4B74-A91B-A86920EB9F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06C2-27FA-4471-AFBF-31CD2FF4275E}" type="datetime1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D2AEA-C5D5-49F0-90A6-F5CE1B92B07C}" type="datetime1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437D5-EF03-482F-A3B6-E5EE6AEBDC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94B7-B901-4B7C-8A36-280A5E41879C}" type="datetime1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8663-0876-4052-B6C4-41583131D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AEA1-93D2-4FB3-B0D4-F216E8BD6366}" type="datetime1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6DC8-6C63-4D76-8B25-EFC78FAABE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57A2-C1BD-44CD-9B46-430D840766B3}" type="datetime1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FF43-DEFD-4828-9C8E-4D9AE698B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3274-09AE-4325-B5A9-71E28A38CB70}" type="datetime1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27D24F95-6A2E-4AAA-83FA-DF7286483A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CC87-57A5-41E6-AEEF-F2D515B67C79}" type="datetime1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8553-FC93-4BFF-8EF0-8286EFF51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4130-6ACB-4E3A-A4C6-88B90B47A5A5}" type="datetime1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49BA-95F1-4D65-9D12-E9F82CC59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60198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95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92C9C-F3A3-44EE-B8D9-C3B24384825A}" type="datetime1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81000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CF4437D5-EF03-482F-A3B6-E5EE6AEBDC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slidetemplete fr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2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seelaehun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760" y="1141456"/>
            <a:ext cx="1512440" cy="1525543"/>
          </a:xfrm>
          <a:prstGeom prst="rect">
            <a:avLst/>
          </a:prstGeom>
        </p:spPr>
      </p:pic>
      <p:pic>
        <p:nvPicPr>
          <p:cNvPr id="14" name="Picture 13" descr="waseelaehun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983124"/>
            <a:ext cx="1764546" cy="17600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defRPr/>
            </a:pPr>
            <a:fld id="{1026109F-C316-4392-B5EE-BC939A0E556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8534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BISP</a:t>
            </a:r>
            <a:endParaRPr lang="en-US" sz="44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BENAZIR INCOME SUPPORT PROGRAMME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2" name="Picture 11" descr="waseelaehun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5804" y="990600"/>
            <a:ext cx="1754118" cy="1754118"/>
          </a:xfrm>
          <a:prstGeom prst="rect">
            <a:avLst/>
          </a:prstGeom>
        </p:spPr>
      </p:pic>
      <p:pic>
        <p:nvPicPr>
          <p:cNvPr id="19" name="Picture 18" descr="lady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3100" y="4724400"/>
            <a:ext cx="903000" cy="978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0" name="Picture 19" descr="lady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0950" y="5029200"/>
            <a:ext cx="921000" cy="912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1" name="Picture 20" descr="lady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06800" y="4724400"/>
            <a:ext cx="1026000" cy="1026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2" name="Picture 21" descr="lady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7650" y="5029200"/>
            <a:ext cx="996000" cy="990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3" name="Picture 22" descr="lady0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58500" y="4724400"/>
            <a:ext cx="942000" cy="975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Picture 12" descr="waseelaeseha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70678" y="992835"/>
            <a:ext cx="1749649" cy="1749649"/>
          </a:xfrm>
          <a:prstGeom prst="rect">
            <a:avLst/>
          </a:prstGeom>
        </p:spPr>
      </p:pic>
      <p:pic>
        <p:nvPicPr>
          <p:cNvPr id="11" name="Picture 10" descr="waseelaehaq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52600" y="990600"/>
            <a:ext cx="1752601" cy="1752601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304800"/>
            <a:ext cx="78486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TARGETING  PHASE-II</a:t>
            </a:r>
          </a:p>
        </p:txBody>
      </p:sp>
      <p:sp>
        <p:nvSpPr>
          <p:cNvPr id="16387" name="Content Placeholder 4"/>
          <p:cNvSpPr txBox="1">
            <a:spLocks/>
          </p:cNvSpPr>
          <p:nvPr/>
        </p:nvSpPr>
        <p:spPr bwMode="auto">
          <a:xfrm>
            <a:off x="304800" y="9906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FFC000"/>
                </a:solidFill>
                <a:latin typeface="Georgia" pitchFamily="18" charset="0"/>
              </a:rPr>
              <a:t>Targeting through Poverty Scorecard Survey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Georgia" pitchFamily="18" charset="0"/>
              </a:rPr>
              <a:t>PMT based questionnaire containing 43 questions was designed in Urdu in collaboration with the World Bank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Georgia" pitchFamily="18" charset="0"/>
              </a:rPr>
              <a:t>PMT score of 16.17 was set as cut off point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Georgia" pitchFamily="18" charset="0"/>
              </a:rPr>
              <a:t>Pilot launched  in 16 </a:t>
            </a:r>
            <a:r>
              <a:rPr lang="en-US" sz="2600" dirty="0" smtClean="0">
                <a:solidFill>
                  <a:srgbClr val="FFFFFF"/>
                </a:solidFill>
                <a:latin typeface="Georgia" pitchFamily="18" charset="0"/>
              </a:rPr>
              <a:t>districts: Dec 2009 to June 2010</a:t>
            </a:r>
            <a:endParaRPr lang="en-US" sz="2600" dirty="0">
              <a:solidFill>
                <a:srgbClr val="FFFFFF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eorgia" pitchFamily="18" charset="0"/>
              </a:rPr>
              <a:t>National </a:t>
            </a:r>
            <a:r>
              <a:rPr lang="en-US" sz="2600" dirty="0">
                <a:solidFill>
                  <a:srgbClr val="FFFFFF"/>
                </a:solidFill>
                <a:latin typeface="Georgia" pitchFamily="18" charset="0"/>
              </a:rPr>
              <a:t>rollout of </a:t>
            </a:r>
            <a:r>
              <a:rPr lang="en-US" sz="2600" dirty="0" smtClean="0">
                <a:solidFill>
                  <a:srgbClr val="FFFFFF"/>
                </a:solidFill>
                <a:latin typeface="Georgia" pitchFamily="18" charset="0"/>
              </a:rPr>
              <a:t>survey: Dec 2010 to June 2012 </a:t>
            </a:r>
            <a:endParaRPr lang="en-US" sz="2600" dirty="0">
              <a:solidFill>
                <a:srgbClr val="FFFFFF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Georgia" pitchFamily="18" charset="0"/>
              </a:rPr>
              <a:t>Partner Organizations hired through open tender competition for carrying out survey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8553-FC93-4BFF-8EF0-8286EFF519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3600" b="1" dirty="0" err="1" smtClean="0">
                <a:effectLst/>
                <a:latin typeface="Georgia" pitchFamily="18" charset="0"/>
              </a:rPr>
              <a:t>Contd</a:t>
            </a:r>
            <a:r>
              <a:rPr lang="en-US" sz="3600" b="1" dirty="0" smtClean="0">
                <a:effectLst/>
                <a:latin typeface="Georgia" pitchFamily="18" charset="0"/>
              </a:rPr>
              <a:t>…</a:t>
            </a:r>
            <a:endParaRPr lang="en-US" b="1" dirty="0" smtClean="0">
              <a:effectLst/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91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Data entry, verification &amp; PMT calculation done by NADRA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Door to door survey of entire country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27 M HHs &amp; 155 M population surveyed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GPS reading of almost all HHs obtained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More than 7.7 million families identified as potentially eligible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The largest and most reliable  national registry of  socio-economic status of the  all households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219200"/>
          <a:ext cx="8686799" cy="49977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8514"/>
                <a:gridCol w="2262445"/>
                <a:gridCol w="2326821"/>
                <a:gridCol w="1939019"/>
              </a:tblGrid>
              <a:tr h="10108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Region</a:t>
                      </a:r>
                      <a:endParaRPr lang="en-US" sz="2400" b="1" i="1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Active Beneficiaries</a:t>
                      </a:r>
                      <a:endParaRPr lang="en-US" sz="2400" b="1" i="1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Pending</a:t>
                      </a:r>
                      <a:endParaRPr lang="en-US" sz="2400" b="1" i="1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Total </a:t>
                      </a:r>
                      <a:endParaRPr lang="en-US" sz="2400" b="1" i="1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8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AJK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103,650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17,778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121,428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Baluchistan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231,536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217,331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448,867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Islamabad /FATA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162,286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79,126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241,412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Gilgit Baltistan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45,782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8,253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54,035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KPK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1,131,322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272,730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1,404,052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Punjab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2,007,362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776,369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2,783,731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err="1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Sindh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1,867,832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849,921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2,717,753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Grand Total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Georgia" pitchFamily="18" charset="0"/>
                      </a:endParaRP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5,549,770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2,221,508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7,771,278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/>
                <a:latin typeface="Georgia" pitchFamily="18" charset="0"/>
              </a:rPr>
              <a:t>REGION WISE BENEFICIARIES </a:t>
            </a:r>
            <a:r>
              <a:rPr lang="en-US" sz="3600" b="1" dirty="0" smtClean="0">
                <a:solidFill>
                  <a:srgbClr val="FFFFFF"/>
                </a:solidFill>
                <a:latin typeface="Georgia" pitchFamily="18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Georgia" pitchFamily="18" charset="0"/>
              </a:rPr>
            </a:br>
            <a:endParaRPr lang="en-US" sz="3100" dirty="0">
              <a:effectLst/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24F95-6A2E-4AAA-83FA-DF7286483A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FFFF"/>
                </a:solidFill>
                <a:latin typeface="+mj-lt"/>
              </a:rPr>
              <a:t>Payments</a:t>
            </a:r>
            <a:endParaRPr lang="en-US" sz="4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116887" cy="1500187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  <a:latin typeface="+mj-lt"/>
              </a:rPr>
              <a:t>Disbursement to the Beneficiaries</a:t>
            </a:r>
            <a:endParaRPr lang="en-US" sz="4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24F95-6A2E-4AAA-83FA-DF7286483A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68362"/>
          </a:xfrm>
        </p:spPr>
        <p:txBody>
          <a:bodyPr/>
          <a:lstStyle/>
          <a:p>
            <a:pPr algn="l"/>
            <a:r>
              <a:rPr lang="en-US" sz="3600" b="1" dirty="0" smtClean="0">
                <a:effectLst/>
                <a:latin typeface="+mj-lt"/>
              </a:rPr>
              <a:t>TECHNOLOGY BASED PAYMENTS</a:t>
            </a:r>
            <a:endParaRPr lang="en-US" sz="3600" b="1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486400"/>
          </a:xfrm>
        </p:spPr>
        <p:txBody>
          <a:bodyPr rtlCol="0">
            <a:noAutofit/>
          </a:bodyPr>
          <a:lstStyle/>
          <a:p>
            <a:pPr marL="0" indent="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   </a:t>
            </a: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Initially payments were made through Pakistan Post</a:t>
            </a:r>
          </a:p>
          <a:p>
            <a:pPr marL="346075" indent="-346075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BISP shifted to technology based payment mechanism by trying different alternatives:</a:t>
            </a:r>
          </a:p>
          <a:p>
            <a:pPr marL="682625" indent="-45085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Smart Cards distributed to more than 171,407 beneficiaries in 4 districts</a:t>
            </a:r>
          </a:p>
          <a:p>
            <a:pPr marL="627063" indent="-395288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Mobile Phone Banking launched in 5 districts</a:t>
            </a:r>
            <a:endParaRPr lang="en-US" sz="2600" dirty="0" smtClean="0">
              <a:effectLst/>
              <a:latin typeface="+mn-lt"/>
            </a:endParaRPr>
          </a:p>
          <a:p>
            <a:pPr marL="627063" indent="-395288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Approx 130,000  free of cost  mobile phones distributed in 5 districts</a:t>
            </a:r>
          </a:p>
          <a:p>
            <a:pPr marL="682625" indent="-45085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Debit Card has started in 119 districts</a:t>
            </a:r>
          </a:p>
          <a:p>
            <a:pPr marL="682625" indent="-45085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So far, 4.3 million debit cards have been distributed</a:t>
            </a:r>
            <a:endParaRPr lang="en-US" sz="2600" b="1" dirty="0" smtClean="0">
              <a:solidFill>
                <a:srgbClr val="FFFFFF"/>
              </a:solidFill>
              <a:latin typeface="+mn-lt"/>
            </a:endParaRPr>
          </a:p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372600" cy="1143000"/>
          </a:xfrm>
        </p:spPr>
        <p:txBody>
          <a:bodyPr/>
          <a:lstStyle/>
          <a:p>
            <a:pPr algn="r"/>
            <a:r>
              <a:rPr lang="en-US" sz="3600" b="1" dirty="0" err="1" smtClean="0">
                <a:latin typeface="+mj-lt"/>
              </a:rPr>
              <a:t>Contd</a:t>
            </a:r>
            <a:r>
              <a:rPr lang="en-US" sz="3600" b="1" dirty="0" smtClean="0">
                <a:latin typeface="+mj-lt"/>
              </a:rPr>
              <a:t>…</a:t>
            </a:r>
            <a:endParaRPr lang="en-US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305800" cy="50292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Quarterly grant to compensate marginalized and low income families identified through PMT</a:t>
            </a: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Initially amount of grant was Rs.3000, which was increased from July 2013 to Rs 3600 and further increased from July 2014 to Rs.4500 ($45)</a:t>
            </a: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Active beneficiaries 5.6 M; receiving cash grant 4.8 M</a:t>
            </a: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Total unconditional cash grant disbursement of Rs 290 Billion ($2.90 B)</a:t>
            </a:r>
          </a:p>
          <a:p>
            <a:pPr lvl="0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Target is to reach to 5.0 M families by the end of CFY</a:t>
            </a:r>
          </a:p>
          <a:p>
            <a:pPr lvl="0"/>
            <a:endParaRPr lang="en-US" sz="2400" dirty="0" smtClean="0">
              <a:solidFill>
                <a:srgbClr val="FFFFFF"/>
              </a:solidFill>
              <a:effectLst/>
              <a:latin typeface="+mn-lt"/>
            </a:endParaRPr>
          </a:p>
          <a:p>
            <a:pPr lvl="0"/>
            <a:endParaRPr lang="en-US" sz="4800" dirty="0" smtClean="0">
              <a:solidFill>
                <a:srgbClr val="FFFFFF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143000"/>
          <a:ext cx="8839200" cy="5257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5995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Fiscal Year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PHASE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–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PHASE - II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Total Payments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65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of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Beneficiaries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Amount Disbursed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of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Beneficiaries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Amount Disbursed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2008/2009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1.76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15.81 B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-  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-  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15.81 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0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2009/2010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2.23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28.55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341,083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3.39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31.94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99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2010/2011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1.95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19.12 B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1.14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10.84 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29.96 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2011/2012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61,501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653.75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3.62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40.35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41.00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2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2012/2013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16,020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162.44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3.72 M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42.74 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42.90 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2013/2014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5,433                    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  78.23 M</a:t>
                      </a:r>
                      <a:r>
                        <a:rPr lang="en-US" sz="2000" u="none" strike="noStrike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4.63 M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65.00</a:t>
                      </a:r>
                      <a:r>
                        <a:rPr lang="en-US" sz="2000" u="none" strike="noStrike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65.08 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4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2014/2015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5,432              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   71.06 M</a:t>
                      </a:r>
                      <a:r>
                        <a:rPr lang="en-US" sz="2000" u="none" strike="noStrike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4.9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62.91 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62.98</a:t>
                      </a:r>
                      <a:r>
                        <a:rPr lang="en-US" sz="2000" u="none" strike="noStrike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</a:rPr>
                        <a:t>B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37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FFFFFF"/>
                          </a:solidFill>
                        </a:rPr>
                        <a:t>64.44 B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FFFFFF"/>
                          </a:solidFill>
                        </a:rPr>
                        <a:t>225.24 B 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FFFFFF"/>
                          </a:solidFill>
                        </a:rPr>
                        <a:t>289.68</a:t>
                      </a:r>
                      <a:r>
                        <a:rPr lang="en-US" sz="2000" b="1" u="none" strike="noStrike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Georgia" pitchFamily="18" charset="0"/>
              </a:rPr>
              <a:t>TOTAL UCT PAYMENTS </a:t>
            </a:r>
            <a:br>
              <a:rPr lang="en-US" sz="3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Georgia" pitchFamily="18" charset="0"/>
              </a:rPr>
              <a:t>as on 31</a:t>
            </a:r>
            <a:r>
              <a:rPr lang="en-US" sz="2800" b="1" baseline="30000" dirty="0" smtClean="0">
                <a:solidFill>
                  <a:srgbClr val="FFFF00"/>
                </a:solidFill>
                <a:latin typeface="Georgia" pitchFamily="18" charset="0"/>
              </a:rPr>
              <a:t>st</a:t>
            </a:r>
            <a:r>
              <a:rPr lang="en-US" sz="2800" b="1" dirty="0" smtClean="0">
                <a:solidFill>
                  <a:srgbClr val="FFFF00"/>
                </a:solidFill>
                <a:latin typeface="Georgia" pitchFamily="18" charset="0"/>
              </a:rPr>
              <a:t> March, 2015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191000"/>
            <a:ext cx="7772400" cy="1362075"/>
          </a:xfrm>
        </p:spPr>
        <p:txBody>
          <a:bodyPr/>
          <a:lstStyle/>
          <a:p>
            <a:r>
              <a:rPr lang="en-US" sz="4800" dirty="0" smtClean="0">
                <a:solidFill>
                  <a:srgbClr val="FFFFFF"/>
                </a:solidFill>
                <a:effectLst/>
                <a:latin typeface="+mj-lt"/>
              </a:rPr>
              <a:t>Graduation</a:t>
            </a:r>
            <a:endParaRPr lang="en-US" sz="4800" dirty="0"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marL="541338" indent="-541338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marL="541338" indent="-541338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541338" lvl="0" indent="-541338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marL="231775" indent="-231775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2514600"/>
            <a:ext cx="739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5400" b="1" dirty="0" smtClean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endParaRPr lang="en-US" sz="4000" b="1" dirty="0" smtClean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Complementary Initiatives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868362"/>
          </a:xfrm>
        </p:spPr>
        <p:txBody>
          <a:bodyPr/>
          <a:lstStyle/>
          <a:p>
            <a:r>
              <a:rPr lang="en-US" sz="3600" b="1" dirty="0" smtClean="0">
                <a:effectLst/>
                <a:latin typeface="+mj-lt"/>
              </a:rPr>
              <a:t>WASEELA E TALEEM </a:t>
            </a:r>
            <a:br>
              <a:rPr lang="en-US" sz="3600" b="1" dirty="0" smtClean="0">
                <a:effectLst/>
                <a:latin typeface="+mj-lt"/>
              </a:rPr>
            </a:br>
            <a:r>
              <a:rPr lang="en-US" sz="3600" b="1" dirty="0" smtClean="0">
                <a:effectLst/>
                <a:latin typeface="+mj-lt"/>
              </a:rPr>
              <a:t>(CCT for Primary Education)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Autofit/>
          </a:bodyPr>
          <a:lstStyle/>
          <a:p>
            <a:pPr indent="287338" algn="just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More than 9 million, (almost 70%) of the BISP beneficiaries’ children (age 5-12) do not attend any school </a:t>
            </a:r>
          </a:p>
          <a:p>
            <a:pPr indent="287338" algn="just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    Financial incentive of Rs. 250 ($ 2.5 )/child/month to the BISP beneficiaries for sending and retaining their children to school</a:t>
            </a:r>
          </a:p>
          <a:p>
            <a:pPr indent="287338" algn="just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    So far, approx 52,000 children admitted in schools  in 5 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districts</a:t>
            </a:r>
          </a:p>
          <a:p>
            <a:pPr indent="287338" algn="just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Payment to WT Beneficiaries started; Rs 160 million already disbursed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.</a:t>
            </a:r>
            <a:endParaRPr lang="en-US" sz="2400" dirty="0" smtClean="0">
              <a:solidFill>
                <a:srgbClr val="FFFFFF"/>
              </a:solidFill>
              <a:effectLst/>
              <a:latin typeface="+mn-lt"/>
            </a:endParaRPr>
          </a:p>
          <a:p>
            <a:pPr indent="287338" algn="just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    Initiative, has been extended to 27 districts and 600,000 children have been registered out of which 350,000 have already been enrolled in primary schools</a:t>
            </a:r>
          </a:p>
          <a:p>
            <a:pPr indent="287338" algn="just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</a:rPr>
              <a:t>   Targets to send 2 million children to school by 2016</a:t>
            </a:r>
            <a:endParaRPr lang="en-US" sz="2400" dirty="0"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1EED9-4F26-425D-A3B5-3F2BD526EC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763000" cy="868362"/>
          </a:xfrm>
        </p:spPr>
        <p:txBody>
          <a:bodyPr/>
          <a:lstStyle/>
          <a:p>
            <a:r>
              <a:rPr lang="en-US" sz="3200" b="1" dirty="0" smtClean="0">
                <a:effectLst/>
                <a:latin typeface="+mj-lt"/>
              </a:rPr>
              <a:t>GRADUATION INITIATIVES</a:t>
            </a:r>
            <a:endParaRPr lang="en-US" sz="3200" b="1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610600" cy="5867400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Health Insurance</a:t>
            </a:r>
          </a:p>
          <a:p>
            <a:pPr marL="541338" indent="-5413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Health and Accident insurance cover of Rs. 25,000 </a:t>
            </a:r>
          </a:p>
          <a:p>
            <a:pPr marL="541338" indent="-5413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58,688 families enrolled in Faisalabad.</a:t>
            </a:r>
          </a:p>
          <a:p>
            <a:pPr marL="541338" indent="-541338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Life Insurance</a:t>
            </a:r>
          </a:p>
          <a:p>
            <a:pPr marL="541338" indent="-5413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Bread earner’s life insurance 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of Rs,100,000 to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to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4.1 million families</a:t>
            </a:r>
          </a:p>
          <a:p>
            <a:pPr marL="541338" indent="-5413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Claims: 21,441  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aid: 12,698</a:t>
            </a:r>
          </a:p>
          <a:p>
            <a:pPr marL="541338" indent="-541338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Micro-Finance</a:t>
            </a:r>
          </a:p>
          <a:p>
            <a:pPr marL="541338" indent="-5413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Computerized draw of Rs.300,000. </a:t>
            </a:r>
          </a:p>
          <a:p>
            <a:pPr marL="541338" indent="-5413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Rs. 2.6 billion disbursed to 16,119 beneficiaries</a:t>
            </a:r>
            <a:endParaRPr lang="en-US" sz="2000" dirty="0" smtClean="0">
              <a:solidFill>
                <a:srgbClr val="FFFFFF"/>
              </a:solidFill>
              <a:effectLst/>
              <a:latin typeface="+mj-lt"/>
              <a:cs typeface="Times New Roman" pitchFamily="18" charset="0"/>
            </a:endParaRPr>
          </a:p>
          <a:p>
            <a:pPr marL="541338" indent="-541338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Technical &amp; Vocational Training </a:t>
            </a:r>
          </a:p>
          <a:p>
            <a:pPr marL="541338" indent="-5413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Free of cost  vocational training  to 57,817 students at the cost of Rs.2.23 billion</a:t>
            </a:r>
          </a:p>
          <a:p>
            <a:pPr marL="541338" indent="-5413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j-lt"/>
                <a:cs typeface="Times New Roman" pitchFamily="18" charset="0"/>
              </a:rPr>
              <a:t>Plan underway to merge these pilots with provincial initiatives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05800" cy="868362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BISP - INTRODUCTION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BISP, a statutory body established under an Act of Parliament – BISP Act 2010</a:t>
            </a:r>
          </a:p>
          <a:p>
            <a:pPr algn="just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First largest, methodical &amp; transparent social safety net</a:t>
            </a:r>
          </a:p>
          <a:p>
            <a:pPr algn="just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Nationwide presence: 2024 employees </a:t>
            </a:r>
            <a:endParaRPr lang="en-US" sz="2800" dirty="0" smtClean="0">
              <a:solidFill>
                <a:srgbClr val="FF0000"/>
              </a:solidFill>
              <a:effectLst/>
              <a:latin typeface="+mn-lt"/>
            </a:endParaRPr>
          </a:p>
          <a:p>
            <a:pPr algn="just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Maintains National Socio-Economic Registry: Latest, scientific, reliable and extensive database of socio-economic status of the population</a:t>
            </a:r>
          </a:p>
          <a:p>
            <a:pPr algn="just"/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Technology based operations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61332-E742-4991-ADCA-40F811C6A1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868362"/>
          </a:xfrm>
        </p:spPr>
        <p:txBody>
          <a:bodyPr/>
          <a:lstStyle/>
          <a:p>
            <a:pPr lvl="0"/>
            <a:r>
              <a:rPr lang="en-US" sz="3600" b="1" dirty="0" smtClean="0">
                <a:effectLst/>
                <a:latin typeface="+mj-lt"/>
              </a:rPr>
              <a:t>EMERGENCY RELIEF PACKAGE</a:t>
            </a:r>
            <a:br>
              <a:rPr lang="en-US" sz="3600" b="1" dirty="0" smtClean="0">
                <a:effectLst/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181600"/>
          </a:xfrm>
        </p:spPr>
        <p:txBody>
          <a:bodyPr/>
          <a:lstStyle/>
          <a:p>
            <a:pPr algn="just"/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From time to time BISP has been providing relief packages for various disasters occurring in the country</a:t>
            </a:r>
          </a:p>
          <a:p>
            <a:pPr algn="just"/>
            <a:endParaRPr lang="en-US" sz="2600" dirty="0" smtClean="0">
              <a:solidFill>
                <a:srgbClr val="FFFFFF"/>
              </a:solidFill>
              <a:effectLst/>
              <a:latin typeface="+mn-lt"/>
            </a:endParaRPr>
          </a:p>
          <a:p>
            <a:pPr algn="just"/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Major packages have been provided to: Flood victims of 2010 &amp; 2011, IDPs 2009, Bomb blast victims, Earthquake </a:t>
            </a:r>
            <a:r>
              <a:rPr lang="en-US" sz="2600" dirty="0" err="1" smtClean="0">
                <a:solidFill>
                  <a:srgbClr val="FFFFFF"/>
                </a:solidFill>
                <a:effectLst/>
                <a:latin typeface="+mn-lt"/>
              </a:rPr>
              <a:t>effectees</a:t>
            </a: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 of </a:t>
            </a:r>
            <a:r>
              <a:rPr lang="en-US" sz="2600" dirty="0" err="1" smtClean="0">
                <a:solidFill>
                  <a:srgbClr val="FFFFFF"/>
                </a:solidFill>
                <a:effectLst/>
                <a:latin typeface="+mn-lt"/>
              </a:rPr>
              <a:t>Balochistan</a:t>
            </a: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 2008, and Famine </a:t>
            </a:r>
            <a:r>
              <a:rPr lang="en-US" sz="2600" dirty="0" err="1" smtClean="0">
                <a:solidFill>
                  <a:srgbClr val="FFFFFF"/>
                </a:solidFill>
                <a:effectLst/>
                <a:latin typeface="+mn-lt"/>
              </a:rPr>
              <a:t>effectees</a:t>
            </a: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 of </a:t>
            </a:r>
            <a:r>
              <a:rPr lang="en-US" sz="2600" dirty="0" err="1" smtClean="0">
                <a:solidFill>
                  <a:srgbClr val="FFFFFF"/>
                </a:solidFill>
                <a:effectLst/>
                <a:latin typeface="+mn-lt"/>
              </a:rPr>
              <a:t>Tharparkar</a:t>
            </a:r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 2014</a:t>
            </a:r>
          </a:p>
          <a:p>
            <a:pPr algn="just"/>
            <a:endParaRPr lang="en-US" sz="2600" dirty="0" smtClean="0">
              <a:solidFill>
                <a:srgbClr val="FFFFFF"/>
              </a:solidFill>
              <a:effectLst/>
              <a:latin typeface="+mn-lt"/>
            </a:endParaRPr>
          </a:p>
          <a:p>
            <a:pPr algn="just"/>
            <a:r>
              <a:rPr lang="en-US" sz="2600" dirty="0" smtClean="0">
                <a:solidFill>
                  <a:srgbClr val="FFFFFF"/>
                </a:solidFill>
                <a:effectLst/>
                <a:latin typeface="+mn-lt"/>
              </a:rPr>
              <a:t>Total amount disbursed for ERP: Rs 7.120 Billion</a:t>
            </a:r>
          </a:p>
          <a:p>
            <a:endParaRPr lang="en-US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GRIEVANCE REDRESSAL SYSTEM (CMS)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39399"/>
          <a:ext cx="8382000" cy="3989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752600"/>
                <a:gridCol w="1828800"/>
                <a:gridCol w="1447800"/>
                <a:gridCol w="1676400"/>
              </a:tblGrid>
              <a:tr h="433517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YEARLY BENEFICIARY COUNT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Financial Year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No of Beneficiaries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Addition of Beneficiaries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Addition through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CMS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Yearly</a:t>
                      </a:r>
                      <a:endParaRPr lang="en-US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Cumulative</a:t>
                      </a:r>
                      <a:endParaRPr lang="en-US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2008-09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1.76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2009-10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2.24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0.48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2011-12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3.63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0.54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0.139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0.230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2012-13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4.80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1.17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0.768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0.998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2013-14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5.45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0.65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0.560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1.558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2014-15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5.57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0.12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0.120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1.678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5029200"/>
          <a:ext cx="838200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0"/>
                <a:gridCol w="2794000"/>
                <a:gridCol w="2794000"/>
              </a:tblGrid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CASES PROCESSED FOR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ADDITION OF BENEFICIARIES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Cases processed through CMS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Accepted and Added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Rejected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2.690 (M)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1.678 (M)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1.012 (M)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Georgia" pitchFamily="18" charset="0"/>
              </a:rPr>
              <a:t>THIRD PARTY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56260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Targeting Evaluations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Rigorous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evaluations built in the design of BISP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Evaluations done by national &amp; international independent organizations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Spot Check &amp; Process Evaluation to test the coverage and quality of survey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Third party evaluation results very encouraging: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</a:rPr>
              <a:t> Survey coverage (87.8%)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</a:rPr>
              <a:t>Difference in Poverty Score (1.82%)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</a:rPr>
              <a:t>Processes being followed (85%)</a:t>
            </a:r>
            <a:endParaRPr lang="en-US" sz="24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868362"/>
          </a:xfrm>
        </p:spPr>
        <p:txBody>
          <a:bodyPr/>
          <a:lstStyle/>
          <a:p>
            <a:pPr algn="r"/>
            <a:r>
              <a:rPr lang="en-US" sz="4400" b="1" dirty="0" err="1" smtClean="0">
                <a:latin typeface="+mj-lt"/>
              </a:rPr>
              <a:t>Contd</a:t>
            </a:r>
            <a:r>
              <a:rPr lang="en-US" sz="4400" b="1" dirty="0" smtClean="0">
                <a:latin typeface="+mj-lt"/>
              </a:rPr>
              <a:t>…</a:t>
            </a:r>
            <a:endParaRPr lang="en-US" sz="4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6400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Payment Evaluations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Payment Spot Checks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Non-Withdrawal Evaluations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Beneficiary Satisfaction Evaluations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Beneficiary Feedback Survey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Focus Group Discussions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Community Dialogue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Complaint Management Evaluation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Grievance Redressal Review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  <a:effectLst/>
                <a:latin typeface="+mn-lt"/>
              </a:rPr>
              <a:t>Program Evaluations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Operational Review of </a:t>
            </a:r>
            <a:r>
              <a:rPr lang="en-US" sz="2800" dirty="0" err="1" smtClean="0">
                <a:solidFill>
                  <a:srgbClr val="FFFFFF"/>
                </a:solidFill>
                <a:latin typeface="+mn-lt"/>
              </a:rPr>
              <a:t>WeT</a:t>
            </a:r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  <a:p>
            <a:endParaRPr lang="en-US" dirty="0" smtClean="0">
              <a:solidFill>
                <a:srgbClr val="FFFFFF"/>
              </a:solidFill>
              <a:latin typeface="+mn-lt"/>
            </a:endParaRPr>
          </a:p>
          <a:p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22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/>
                <a:latin typeface="Georgia" pitchFamily="18" charset="0"/>
              </a:rPr>
              <a:t>IMPACT IN GENERAL  </a:t>
            </a:r>
            <a:endParaRPr lang="en-US" sz="3600" b="1" dirty="0">
              <a:effectLst/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Impact Evaluation Study by Oxford Policy Management  is ongoing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Women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empowerment through citizenship (104% increase in CNIC registration)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Greater role of women in financial decision making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Women beneficiaries </a:t>
            </a:r>
            <a:r>
              <a:rPr lang="en-US" sz="2800" dirty="0">
                <a:solidFill>
                  <a:srgbClr val="FFFFFF"/>
                </a:solidFill>
                <a:effectLst/>
                <a:latin typeface="+mn-lt"/>
              </a:rPr>
              <a:t>were able to decide on the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use </a:t>
            </a:r>
            <a:r>
              <a:rPr lang="en-US" sz="2800" dirty="0">
                <a:solidFill>
                  <a:srgbClr val="FFFFFF"/>
                </a:solidFill>
                <a:effectLst/>
                <a:latin typeface="+mn-lt"/>
              </a:rPr>
              <a:t>of the BISP cash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transfer (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+mn-lt"/>
              </a:rPr>
              <a:t>Gazdar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 and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+mn-lt"/>
              </a:rPr>
              <a:t>Zuberi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, 2014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)</a:t>
            </a:r>
            <a:endParaRPr lang="en-US" sz="2800" dirty="0" smtClean="0">
              <a:solidFill>
                <a:srgbClr val="FFFFFF"/>
              </a:solidFill>
              <a:effectLst/>
              <a:latin typeface="+mn-lt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Studies show that most of the money is spent on food, school supplies, and clothing (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+mn-lt"/>
              </a:rPr>
              <a:t>Quisumbing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 et al., 1995) 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BISP’s families are able to increase (over 80%) their monthly expenditure on food items (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+mn-lt"/>
              </a:rPr>
              <a:t>Nayab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 and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+mn-lt"/>
              </a:rPr>
              <a:t>Farooq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, 2012;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+mn-lt"/>
              </a:rPr>
              <a:t>Malik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 and Pop, 2013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</a:rPr>
              <a:t>)</a:t>
            </a:r>
            <a:endParaRPr lang="en-US" sz="2800" dirty="0" smtClean="0">
              <a:solidFill>
                <a:srgbClr val="FFFFFF"/>
              </a:solidFill>
              <a:effectLst/>
              <a:latin typeface="+mn-lt"/>
            </a:endParaRPr>
          </a:p>
          <a:p>
            <a:pPr algn="just" eaLnBrk="1" hangingPunct="1">
              <a:defRPr/>
            </a:pPr>
            <a:endParaRPr lang="en-US" sz="2400" dirty="0" smtClean="0">
              <a:solidFill>
                <a:srgbClr val="FFFFFF"/>
              </a:solidFill>
              <a:latin typeface="+mn-lt"/>
            </a:endParaRPr>
          </a:p>
          <a:p>
            <a:pPr algn="just">
              <a:defRPr/>
            </a:pPr>
            <a:endParaRPr lang="en-US" sz="32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  <a:latin typeface="+mj-lt"/>
              </a:rPr>
              <a:t>DONORS’ SUPPORT TO BISP</a:t>
            </a:r>
          </a:p>
        </p:txBody>
      </p:sp>
      <p:sp>
        <p:nvSpPr>
          <p:cNvPr id="21" name="Subtitle 4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1816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International financial institutions and donor agencies have shown full trust in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BISP</a:t>
            </a:r>
          </a:p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Major Development Partners of BISP</a:t>
            </a:r>
          </a:p>
          <a:p>
            <a:pPr lvl="1" algn="just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 The World Bank</a:t>
            </a:r>
          </a:p>
          <a:p>
            <a:pPr lvl="1" algn="just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 Asian Development Bank</a:t>
            </a:r>
          </a:p>
          <a:p>
            <a:pPr lvl="1" algn="just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DfID</a:t>
            </a:r>
            <a:endParaRPr lang="en-US" sz="2400" dirty="0" smtClean="0"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lvl="1" algn="just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 USAID</a:t>
            </a:r>
            <a:endParaRPr lang="en-US" sz="2400" dirty="0" smtClean="0"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682625" indent="-341313" algn="just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804863" algn="l"/>
              </a:tabLst>
              <a:defRPr/>
            </a:pPr>
            <a:endParaRPr lang="en-US" sz="240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682625" indent="-341313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804863" algn="l"/>
              </a:tabLst>
              <a:defRPr/>
            </a:pPr>
            <a:endParaRPr lang="en-US" sz="240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682625" indent="-341313"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804863" algn="l"/>
              </a:tabLst>
              <a:defRPr/>
            </a:pPr>
            <a:endParaRPr lang="en-US" sz="2400" dirty="0" smtClean="0">
              <a:solidFill>
                <a:srgbClr val="FFFFFF"/>
              </a:solidFill>
              <a:effectLst/>
            </a:endParaRPr>
          </a:p>
          <a:p>
            <a:pPr marL="682625" indent="-341313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682625" algn="l"/>
              </a:tabLst>
              <a:defRPr/>
            </a:pPr>
            <a:endParaRPr lang="en-US" sz="2400" dirty="0" smtClean="0">
              <a:solidFill>
                <a:srgbClr val="FFFFFF"/>
              </a:solidFill>
              <a:effectLst/>
            </a:endParaRPr>
          </a:p>
          <a:p>
            <a:pPr algn="l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FFFFFF"/>
              </a:solidFill>
              <a:effectLst/>
              <a:cs typeface="Arial" pitchFamily="34" charset="0"/>
            </a:endParaRPr>
          </a:p>
          <a:p>
            <a:pPr marL="630238" indent="-63023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BAF303"/>
              </a:buClr>
              <a:buFont typeface="Arial" pitchFamily="34" charset="0"/>
              <a:buNone/>
              <a:defRPr/>
            </a:pPr>
            <a:endParaRPr lang="en-US" dirty="0" smtClean="0">
              <a:solidFill>
                <a:srgbClr val="FFFFFF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486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+mj-lt"/>
              </a:rPr>
              <a:t>STRENGTHS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278D9-765D-413D-8521-2D29C478DC82}" type="slidenum">
              <a:rPr lang="en-US">
                <a:latin typeface="Georgia" pitchFamily="18" charset="0"/>
              </a:rPr>
              <a:pPr>
                <a:defRPr/>
              </a:pPr>
              <a:t>26</a:t>
            </a:fld>
            <a:endParaRPr lang="en-US">
              <a:latin typeface="Georgia" pitchFamily="18" charset="0"/>
            </a:endParaRPr>
          </a:p>
        </p:txBody>
      </p:sp>
      <p:sp>
        <p:nvSpPr>
          <p:cNvPr id="51204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National socio-economic registry of 27 million HHs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Information &amp; data sharing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Technology based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systems</a:t>
            </a:r>
            <a:endParaRPr lang="en-US" sz="2800" dirty="0" smtClean="0">
              <a:solidFill>
                <a:srgbClr val="FFFFFF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Computerized Case Management for Targeting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Public and donor support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+mj-lt"/>
              </a:rPr>
              <a:t>CHALLENGES</a:t>
            </a:r>
          </a:p>
        </p:txBody>
      </p:sp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err="1" smtClean="0">
                <a:solidFill>
                  <a:srgbClr val="FFC000"/>
                </a:solidFill>
                <a:effectLst/>
                <a:latin typeface="Georgia" pitchFamily="18" charset="0"/>
              </a:rPr>
              <a:t>Programme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 Challenges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Development 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of a dynamic inclusion and exclusion database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Consolidate partnership with the provinces for better integration of federal and provincial social protection programs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Facilitation in shifting from untargeted to targeted subsidies</a:t>
            </a:r>
            <a:endParaRPr lang="en-US" sz="2400" dirty="0" smtClean="0">
              <a:solidFill>
                <a:srgbClr val="FFFFFF"/>
              </a:solidFill>
              <a:effectLst/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Weak interface at grass root level- social 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mobilization</a:t>
            </a:r>
          </a:p>
          <a:p>
            <a:pPr eaLnBrk="1" hangingPunct="1">
              <a:buNone/>
            </a:pPr>
            <a:r>
              <a:rPr lang="en-US" sz="28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Inherent Challenges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Prevalence of Illiteracy in poorest quintile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Technology based systems of BISP – difficult for beneficiary to understand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Female beneficiary – mobility and social issues</a:t>
            </a:r>
            <a:endParaRPr lang="en-US" sz="2400" dirty="0" smtClean="0">
              <a:solidFill>
                <a:srgbClr val="FFFFFF"/>
              </a:solidFill>
              <a:effectLst/>
              <a:latin typeface="Georgia" pitchFamily="18" charset="0"/>
            </a:endParaRPr>
          </a:p>
          <a:p>
            <a:pPr eaLnBrk="1" hangingPunct="1"/>
            <a:endParaRPr lang="en-US" sz="2400" dirty="0" smtClean="0">
              <a:solidFill>
                <a:srgbClr val="FFFFFF"/>
              </a:solidFill>
              <a:effectLst/>
              <a:latin typeface="Georgia" pitchFamily="18" charset="0"/>
            </a:endParaRPr>
          </a:p>
          <a:p>
            <a:pPr eaLnBrk="1" hangingPunct="1"/>
            <a:endParaRPr lang="en-US" sz="2400" dirty="0" smtClean="0">
              <a:solidFill>
                <a:srgbClr val="FFFFFF"/>
              </a:solidFill>
              <a:effectLst/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01BF5-E0C4-4977-86F6-0C3BD2752A59}" type="slidenum">
              <a:rPr lang="en-US">
                <a:latin typeface="Georgia" pitchFamily="18" charset="0"/>
              </a:rPr>
              <a:pPr>
                <a:defRPr/>
              </a:pPr>
              <a:t>27</a:t>
            </a:fld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09F-C316-4392-B5EE-BC939A0E556E}" type="slidenum">
              <a:rPr lang="en-US">
                <a:latin typeface="+mj-lt"/>
              </a:rPr>
              <a:pPr>
                <a:defRPr/>
              </a:pPr>
              <a:t>28</a:t>
            </a:fld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102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+mj-lt"/>
              </a:rPr>
              <a:t>Benazir Income Support </a:t>
            </a:r>
            <a:r>
              <a:rPr lang="en-US" sz="3200" b="1" dirty="0" err="1" smtClean="0">
                <a:solidFill>
                  <a:srgbClr val="FFFF00"/>
                </a:solidFill>
                <a:latin typeface="+mj-lt"/>
              </a:rPr>
              <a:t>Programme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943600"/>
            <a:ext cx="2978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BA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BISP Donor </a:t>
            </a:r>
            <a:r>
              <a:rPr lang="en-US" sz="1200" b="1" dirty="0" err="1" smtClean="0">
                <a:solidFill>
                  <a:srgbClr val="BA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Coord</a:t>
            </a:r>
            <a:r>
              <a:rPr lang="en-US" sz="1200" b="1" dirty="0" smtClean="0">
                <a:solidFill>
                  <a:srgbClr val="BA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Wing</a:t>
            </a:r>
            <a:r>
              <a:rPr lang="en-US" sz="1200" b="1" smtClean="0">
                <a:solidFill>
                  <a:srgbClr val="BA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1200" b="1" smtClean="0">
                <a:solidFill>
                  <a:srgbClr val="BA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12015</a:t>
            </a:r>
            <a:endParaRPr lang="en-US" sz="1200" b="1" dirty="0">
              <a:solidFill>
                <a:srgbClr val="BAF303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354" y="4267200"/>
            <a:ext cx="7622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‘F’ Block, Pak Secretariat, Islamabad, Pakistan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Phone:+92-51-9246353; +92-51-9246316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www.bisp.gov.pk</a:t>
            </a:r>
            <a:endParaRPr lang="en-US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0521" y="2507159"/>
            <a:ext cx="3332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68363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+mj-lt"/>
              </a:rPr>
              <a:t>ESTABLISHMENT &amp; MANAGEMENT</a:t>
            </a:r>
          </a:p>
        </p:txBody>
      </p:sp>
      <p:sp>
        <p:nvSpPr>
          <p:cNvPr id="32771" name="Subtitle 4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>
              <a:buFont typeface="Arial" charset="0"/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99B60-A85C-4D7F-A765-9E546564940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5105400"/>
            <a:ext cx="624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335213" algn="l"/>
              </a:tabLst>
            </a:pPr>
            <a:endParaRPr lang="en-US" sz="1200" b="1" i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838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62600" y="1992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……………..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383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……………………..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002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……………………..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34200" y="1524000"/>
            <a:ext cx="228600" cy="838200"/>
          </a:xfrm>
          <a:prstGeom prst="rightBr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Council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953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Chief Patron &amp; Executive Patron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362200" y="1905000"/>
          <a:ext cx="35814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160020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l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HQ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ADF-6AB4-4219-B007-711E696978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458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  <a:cs typeface="+mn-cs"/>
              </a:rPr>
              <a:t>Programme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+mn-cs"/>
              </a:rPr>
              <a:t> Key features: 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38125"/>
            <a:ext cx="838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BISP OPERATIONS</a:t>
            </a:r>
          </a:p>
        </p:txBody>
      </p:sp>
      <p:pic>
        <p:nvPicPr>
          <p:cNvPr id="14" name="Picture 13" descr="arrow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1981200"/>
            <a:ext cx="765492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86635" y="2133600"/>
            <a:ext cx="1779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Scientific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Targeting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9593" y="3429000"/>
            <a:ext cx="2052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Verification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572000"/>
            <a:ext cx="1741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Payments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43437" y="5418138"/>
            <a:ext cx="1851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Grievance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Redressal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3800" y="220980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PMT based Poverty Scorecard Survey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(Phase I &amp; II)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800" y="3352800"/>
            <a:ext cx="4572000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Through State of the Art NADRA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Database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4419600"/>
            <a:ext cx="4876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Post Office &amp; Branchless Banking: </a:t>
            </a:r>
            <a:r>
              <a:rPr lang="en-US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Smart Card/ Mobile Banking/Debit Cards </a:t>
            </a:r>
            <a:endParaRPr lang="en-US" sz="1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5486400"/>
            <a:ext cx="4572000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Web based management information system.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Georgia" pitchFamily="18" charset="0"/>
              </a:rPr>
              <a:t>BISP  INITIATIVES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C000"/>
                </a:solidFill>
                <a:latin typeface="Georgia" pitchFamily="18" charset="0"/>
              </a:rPr>
              <a:t>Core Initiative</a:t>
            </a:r>
          </a:p>
          <a:p>
            <a:pPr eaLnBrk="1" hangingPunct="1"/>
            <a:r>
              <a:rPr lang="en-US" sz="3000" dirty="0" smtClean="0">
                <a:solidFill>
                  <a:srgbClr val="FFFFFF"/>
                </a:solidFill>
                <a:latin typeface="Georgia" pitchFamily="18" charset="0"/>
              </a:rPr>
              <a:t>Unconditional Cash Transfers</a:t>
            </a:r>
            <a:endParaRPr lang="en-US" dirty="0" smtClean="0">
              <a:solidFill>
                <a:srgbClr val="FFFFFF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C000"/>
                </a:solidFill>
                <a:latin typeface="Georgia" pitchFamily="18" charset="0"/>
              </a:rPr>
              <a:t>Complementary Initiatives/programs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Conditional Cash Transfers (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Waseela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Taleem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)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Vocational &amp; Technical Training (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Waseela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Rozgar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)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Micro-finance (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Waseela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Haq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)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Health Insurance 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Life 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014AB-238C-4380-91ED-9F6D9CF4DD7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581400" y="5105400"/>
            <a:ext cx="228600" cy="990600"/>
          </a:xfrm>
          <a:prstGeom prst="rightBrace">
            <a:avLst>
              <a:gd name="adj1" fmla="val 8333"/>
              <a:gd name="adj2" fmla="val 50000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295781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(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Waseela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  <a:latin typeface="Georgia" pitchFamily="18" charset="0"/>
              </a:rPr>
              <a:t>Sehet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74713" y="4559300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cap="all" dirty="0">
                <a:solidFill>
                  <a:srgbClr val="FFFFFF"/>
                </a:solidFill>
                <a:latin typeface="Georgia" pitchFamily="18" charset="0"/>
                <a:ea typeface="+mj-ea"/>
                <a:cs typeface="+mj-cs"/>
              </a:rPr>
              <a:t>Targeting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74713" y="30591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Georgia" pitchFamily="18" charset="0"/>
                <a:cs typeface="+mn-cs"/>
              </a:rPr>
              <a:t>Selection of Beneficiaries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58663-0876-4052-B6C4-41583131D4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33400" y="228600"/>
            <a:ext cx="78486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TARGETING PHASE-I</a:t>
            </a:r>
          </a:p>
        </p:txBody>
      </p:sp>
      <p:sp>
        <p:nvSpPr>
          <p:cNvPr id="10243" name="Content Placeholder 4"/>
          <p:cNvSpPr txBox="1">
            <a:spLocks/>
          </p:cNvSpPr>
          <p:nvPr/>
        </p:nvSpPr>
        <p:spPr bwMode="auto">
          <a:xfrm>
            <a:off x="685800" y="12192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FFC000"/>
                </a:solidFill>
                <a:latin typeface="Georgia" pitchFamily="18" charset="0"/>
              </a:rPr>
              <a:t>Targeting through Parliamentarian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8000 forms were given to each MNA/Senator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1000 forms were given to each MPA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4.2 million filled form received from parliamentarians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Screening criteria was developed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After screening by NADRA 2.24 million forms were accepted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Phase-I 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</a:rPr>
              <a:t>Targeting: Oct 2008 to April </a:t>
            </a: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2009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</a:rPr>
              <a:t>Phase –I Payments: Jan 2009 to 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</a:rPr>
              <a:t>June </a:t>
            </a: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2011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Almost Rs. 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</a:rPr>
              <a:t>64.4 </a:t>
            </a: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billion disbursed amongst Phase-I beneficiaries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FFF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8553-FC93-4BFF-8EF0-8286EFF519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868362"/>
          </a:xfrm>
        </p:spPr>
        <p:txBody>
          <a:bodyPr/>
          <a:lstStyle/>
          <a:p>
            <a:r>
              <a:rPr lang="en-US" sz="3200" b="1" dirty="0" smtClean="0">
                <a:effectLst/>
                <a:latin typeface="Georgia" pitchFamily="18" charset="0"/>
              </a:rPr>
              <a:t>ISSUES IN TARGETING PHASE-I</a:t>
            </a:r>
            <a:endParaRPr lang="en-US" sz="3200" b="1" dirty="0" smtClean="0">
              <a:effectLst/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76800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Community based targeting in Phase I – Subjective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Design inadequacies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Inclusion &amp; exclusion errors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Limited screening criteria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Limited out reach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Decision to go for scientific targeting based on PMT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772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Georgia" pitchFamily="18" charset="0"/>
              </a:rPr>
              <a:t>PMT AND ITS CALCULATIONS</a:t>
            </a:r>
            <a:endParaRPr lang="en-US" sz="3600" b="1" dirty="0" smtClean="0">
              <a:effectLst/>
              <a:latin typeface="Georgi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638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Proxy means tests (PMT) is a targeting method by which a score for applicant households is generated based on easy-to-observe household characteristics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Georgia" pitchFamily="18" charset="0"/>
              </a:rPr>
              <a:t>PMT Score is calculated on the basis of following: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Education level of the household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Quantity of rooms correlates with number of people </a:t>
            </a: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living</a:t>
            </a:r>
            <a:endParaRPr lang="en-GB" sz="2000" dirty="0" smtClean="0">
              <a:solidFill>
                <a:srgbClr val="FFFFFF"/>
              </a:solidFill>
              <a:latin typeface="Georgia" pitchFamily="18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Number of dependent living in household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Type of toilet is used in the household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Electronic Appliances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Livestock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Cooking Appliances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Vehicle ownership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FFFFFF"/>
                </a:solidFill>
                <a:latin typeface="Georgia" pitchFamily="18" charset="0"/>
              </a:rPr>
              <a:t>  Land owned by Household</a:t>
            </a:r>
          </a:p>
          <a:p>
            <a:pPr algn="just" eaLnBrk="1" hangingPunct="1">
              <a:lnSpc>
                <a:spcPct val="150000"/>
              </a:lnSpc>
            </a:pPr>
            <a:endParaRPr lang="en-US" sz="2400" dirty="0" smtClean="0">
              <a:solidFill>
                <a:srgbClr val="FFFFFF"/>
              </a:solidFill>
              <a:effectLst/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A4E-2A6C-4F34-8ABC-FA3E213775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SPTheme1">
  <a:themeElements>
    <a:clrScheme name="Custom 2">
      <a:dk1>
        <a:srgbClr val="4B21E7"/>
      </a:dk1>
      <a:lt1>
        <a:srgbClr val="00B0F0"/>
      </a:lt1>
      <a:dk2>
        <a:srgbClr val="00206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0B0F0"/>
      </a:accent4>
      <a:accent5>
        <a:srgbClr val="FF0000"/>
      </a:accent5>
      <a:accent6>
        <a:srgbClr val="93F5F9"/>
      </a:accent6>
      <a:hlink>
        <a:srgbClr val="00206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14827</TotalTime>
  <Words>1557</Words>
  <Application>Microsoft Office PowerPoint</Application>
  <PresentationFormat>On-screen Show (4:3)</PresentationFormat>
  <Paragraphs>375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BISPTheme1</vt:lpstr>
      <vt:lpstr>Slide 1</vt:lpstr>
      <vt:lpstr>BISP - INTRODUCTION</vt:lpstr>
      <vt:lpstr>ESTABLISHMENT &amp; MANAGEMENT</vt:lpstr>
      <vt:lpstr>Slide 4</vt:lpstr>
      <vt:lpstr>BISP  INITIATIVES</vt:lpstr>
      <vt:lpstr>Slide 6</vt:lpstr>
      <vt:lpstr>Slide 7</vt:lpstr>
      <vt:lpstr>ISSUES IN TARGETING PHASE-I</vt:lpstr>
      <vt:lpstr>PMT AND ITS CALCULATIONS</vt:lpstr>
      <vt:lpstr>Slide 10</vt:lpstr>
      <vt:lpstr>Contd…</vt:lpstr>
      <vt:lpstr>REGION WISE BENEFICIARIES  </vt:lpstr>
      <vt:lpstr>Payments</vt:lpstr>
      <vt:lpstr>TECHNOLOGY BASED PAYMENTS</vt:lpstr>
      <vt:lpstr>Contd…</vt:lpstr>
      <vt:lpstr>Slide 16</vt:lpstr>
      <vt:lpstr>Graduation</vt:lpstr>
      <vt:lpstr>WASEELA E TALEEM  (CCT for Primary Education)</vt:lpstr>
      <vt:lpstr>GRADUATION INITIATIVES</vt:lpstr>
      <vt:lpstr>EMERGENCY RELIEF PACKAGE </vt:lpstr>
      <vt:lpstr>GRIEVANCE REDRESSAL SYSTEM (CMS)</vt:lpstr>
      <vt:lpstr>THIRD PARTY EVALUATIONS</vt:lpstr>
      <vt:lpstr>Contd…</vt:lpstr>
      <vt:lpstr>IMPACT IN GENERAL  </vt:lpstr>
      <vt:lpstr>DONORS’ SUPPORT TO BISP</vt:lpstr>
      <vt:lpstr>STRENGTHS</vt:lpstr>
      <vt:lpstr>CHALLENGES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WASEELA-E-HAQ (RIGHTFUL FACILITATION)</dc:title>
  <dc:creator>SHEJI KAZMI</dc:creator>
  <cp:lastModifiedBy>Dir-Admn</cp:lastModifiedBy>
  <cp:revision>1022</cp:revision>
  <dcterms:created xsi:type="dcterms:W3CDTF">2006-08-16T00:00:00Z</dcterms:created>
  <dcterms:modified xsi:type="dcterms:W3CDTF">2015-04-16T16:27:34Z</dcterms:modified>
</cp:coreProperties>
</file>