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70" r:id="rId4"/>
    <p:sldId id="265" r:id="rId5"/>
    <p:sldId id="271" r:id="rId6"/>
    <p:sldId id="266" r:id="rId7"/>
    <p:sldId id="267" r:id="rId8"/>
    <p:sldId id="260" r:id="rId9"/>
    <p:sldId id="268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6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E3B40-968F-44CF-A218-BF2D08B32965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0241-C2D4-4B9B-AFCA-7442426A7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AADC-D49C-42B4-B5D8-5CB695D3F879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BCB5-8EBF-436D-ADCE-4F22EB82D9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F5C2-AD35-4BC5-9CEF-66310DDF5673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F33D-E230-4860-B50A-AFC4696D8D2F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59D1-2CAC-45ED-A6E3-49EBAB6EA964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4561-7F83-4F38-9044-37B094A0E1EE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CB71-BC0D-4648-A991-81EB8914D934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25B1-AAD8-4DF4-A492-9D4A5DD2A55A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AFC-90E1-4194-BED0-0F0CEA9A8F2F}" type="datetime1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F2FA-020B-4AF6-A1C7-1FC344172EDD}" type="datetime1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BECE-D926-442C-B70F-B089DDEDE5F0}" type="datetime1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0B-22BF-49FA-B0F4-6185DB0775FB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58AE-77DE-49F7-8E19-20253A9FDC0D}" type="datetime1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A132-4FA3-4602-A84F-2C5E87062D41}" type="datetime1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C32F-2704-4A3B-A267-6B9549DE2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1"/>
            <a:ext cx="7924800" cy="2990850"/>
          </a:xfrm>
        </p:spPr>
        <p:txBody>
          <a:bodyPr>
            <a:noAutofit/>
          </a:bodyPr>
          <a:lstStyle/>
          <a:p>
            <a:r>
              <a:rPr lang="en-GB" sz="2800" b="1" dirty="0"/>
              <a:t>Third Meeting of SAARC Cabinet Secretaries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GB" sz="2800" b="1" dirty="0"/>
              <a:t>Islamabad, 16-17 April 2015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Bangladesh Position Paper on Best Practices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239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Muhammad </a:t>
            </a:r>
            <a:r>
              <a:rPr lang="en-US" b="1" dirty="0" err="1" smtClean="0">
                <a:solidFill>
                  <a:schemeClr val="tx1"/>
                </a:solidFill>
              </a:rPr>
              <a:t>Musharraf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Hossain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Bhuiyan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Cabinet Secretary of Bangladesh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c. Improvement </a:t>
            </a:r>
            <a:r>
              <a:rPr lang="en-GB" b="1" dirty="0"/>
              <a:t>in Service Delivery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Deployment of ICT in Public Service Delivery</a:t>
            </a:r>
            <a:endParaRPr lang="en-US" b="1" dirty="0"/>
          </a:p>
          <a:p>
            <a:pPr lvl="1"/>
            <a:r>
              <a:rPr lang="en-GB" b="1" dirty="0" smtClean="0"/>
              <a:t>Transformation of 8,500 Post Offices to Post e-Centres</a:t>
            </a:r>
          </a:p>
          <a:p>
            <a:pPr lvl="1"/>
            <a:r>
              <a:rPr lang="en-GB" b="1" dirty="0" smtClean="0"/>
              <a:t>m-education, m-health, m-agriculture, m-commerce, m-banking etc. </a:t>
            </a:r>
          </a:p>
          <a:p>
            <a:pPr lvl="1"/>
            <a:r>
              <a:rPr lang="en-GB" b="1" dirty="0" smtClean="0"/>
              <a:t>30 </a:t>
            </a:r>
            <a:r>
              <a:rPr lang="en-GB" b="1" dirty="0" err="1" smtClean="0"/>
              <a:t>lacs</a:t>
            </a:r>
            <a:r>
              <a:rPr lang="en-GB" b="1" dirty="0" smtClean="0"/>
              <a:t> examinees of HSC and HSC received result through SMS in 2014</a:t>
            </a:r>
          </a:p>
          <a:p>
            <a:pPr lvl="1"/>
            <a:endParaRPr lang="en-GB" b="1" dirty="0" smtClean="0"/>
          </a:p>
          <a:p>
            <a:r>
              <a:rPr lang="en-GB" b="1" dirty="0"/>
              <a:t>E-health Services </a:t>
            </a:r>
            <a:endParaRPr lang="en-GB" b="1" dirty="0" smtClean="0"/>
          </a:p>
          <a:p>
            <a:pPr lvl="1"/>
            <a:r>
              <a:rPr lang="en-GB" b="1" dirty="0" smtClean="0"/>
              <a:t>12 thousand laptops and 10thousand tablet computers with internet connectivity distributed </a:t>
            </a:r>
          </a:p>
          <a:p>
            <a:pPr lvl="1"/>
            <a:r>
              <a:rPr lang="en-GB" b="1" dirty="0" smtClean="0"/>
              <a:t>Telemedicine services at 43 </a:t>
            </a:r>
            <a:r>
              <a:rPr lang="en-GB" b="1" dirty="0"/>
              <a:t>hospitals and 30 </a:t>
            </a:r>
            <a:r>
              <a:rPr lang="en-GB" b="1" dirty="0" smtClean="0"/>
              <a:t>UDCs</a:t>
            </a:r>
          </a:p>
          <a:p>
            <a:pPr lvl="1"/>
            <a:r>
              <a:rPr lang="en-GB" b="1" dirty="0" smtClean="0"/>
              <a:t>free health-related advice from doctors by mobile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I:\Photos_Best practice\U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914400"/>
          </a:xfrm>
        </p:spPr>
        <p:txBody>
          <a:bodyPr/>
          <a:lstStyle/>
          <a:p>
            <a:r>
              <a:rPr lang="en-US" b="1" smtClean="0"/>
              <a:t>Digital </a:t>
            </a:r>
            <a:r>
              <a:rPr lang="en-US" b="1" dirty="0" smtClean="0"/>
              <a:t>Centre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c. Improvement in Service Delivery (cont.)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Improving Services on Education </a:t>
            </a:r>
          </a:p>
          <a:p>
            <a:pPr lvl="1"/>
            <a:r>
              <a:rPr lang="en-GB" b="1" dirty="0" smtClean="0"/>
              <a:t>32 </a:t>
            </a:r>
            <a:r>
              <a:rPr lang="en-GB" b="1" dirty="0" err="1" smtClean="0"/>
              <a:t>crore</a:t>
            </a:r>
            <a:r>
              <a:rPr lang="en-GB" b="1" dirty="0" smtClean="0"/>
              <a:t> copies of textbooks distributed </a:t>
            </a:r>
          </a:p>
          <a:p>
            <a:pPr lvl="1"/>
            <a:r>
              <a:rPr lang="en-GB" b="1" dirty="0" smtClean="0"/>
              <a:t>Introduction of e-book</a:t>
            </a:r>
          </a:p>
          <a:p>
            <a:pPr lvl="1"/>
            <a:r>
              <a:rPr lang="en-GB" b="1" dirty="0" smtClean="0"/>
              <a:t>Teaching and learning materials available on NCTB website</a:t>
            </a:r>
          </a:p>
          <a:p>
            <a:pPr lvl="1"/>
            <a:r>
              <a:rPr lang="en-GB" b="1" dirty="0" smtClean="0"/>
              <a:t>School Feeding Program and </a:t>
            </a:r>
            <a:r>
              <a:rPr lang="en-GB" b="1" dirty="0" smtClean="0"/>
              <a:t>stipends </a:t>
            </a:r>
            <a:endParaRPr lang="en-GB" b="1" dirty="0" smtClean="0"/>
          </a:p>
          <a:p>
            <a:pPr lvl="1"/>
            <a:r>
              <a:rPr lang="en-GB" b="1" dirty="0" smtClean="0"/>
              <a:t>multimedia class-room with laptop, speakers and modem at 20,500 educational institutions </a:t>
            </a:r>
            <a:endParaRPr lang="en-US" sz="1600" b="1" dirty="0" smtClean="0"/>
          </a:p>
          <a:p>
            <a:pPr lvl="1"/>
            <a:r>
              <a:rPr lang="en-GB" b="1" dirty="0" smtClean="0"/>
              <a:t>School Level Improvement Plan (SLIP) and Upazila Primary Education Development Plan (UPEP) 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r>
              <a:rPr lang="en-US" b="1" dirty="0" smtClean="0"/>
              <a:t>Multimedia Class Room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I:\Photos_Best practice\classroo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876800" cy="3429000"/>
          </a:xfrm>
          <a:prstGeom prst="rect">
            <a:avLst/>
          </a:prstGeom>
          <a:noFill/>
        </p:spPr>
      </p:pic>
      <p:pic>
        <p:nvPicPr>
          <p:cNvPr id="4099" name="Picture 3" descr="I:\Photos_Best practice\classr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1066800"/>
            <a:ext cx="431482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One-stop service centres by some Ministries/Divisions an agencies </a:t>
            </a:r>
          </a:p>
          <a:p>
            <a:r>
              <a:rPr lang="en-US" b="1" dirty="0" err="1" smtClean="0"/>
              <a:t>Probashi</a:t>
            </a:r>
            <a:r>
              <a:rPr lang="en-US" b="1" dirty="0" smtClean="0"/>
              <a:t> </a:t>
            </a:r>
            <a:r>
              <a:rPr lang="en-US" b="1" dirty="0" err="1" smtClean="0"/>
              <a:t>Kalyan</a:t>
            </a:r>
            <a:r>
              <a:rPr lang="en-US" b="1" dirty="0" smtClean="0"/>
              <a:t> Bank (Expatriates’ Welfare Bank)</a:t>
            </a:r>
          </a:p>
          <a:p>
            <a:endParaRPr lang="en-US" b="1" dirty="0" smtClean="0"/>
          </a:p>
          <a:p>
            <a:r>
              <a:rPr lang="en-US" b="1" dirty="0" smtClean="0"/>
              <a:t>Agriculture Call Centre</a:t>
            </a:r>
          </a:p>
          <a:p>
            <a:pPr lvl="1"/>
            <a:r>
              <a:rPr lang="en-US" b="1" dirty="0" smtClean="0"/>
              <a:t>Disseminate latest technology</a:t>
            </a:r>
          </a:p>
          <a:p>
            <a:pPr lvl="1"/>
            <a:r>
              <a:rPr lang="en-US" b="1" dirty="0" smtClean="0"/>
              <a:t>Toll-free hotline calling facility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Improving Judicial Services Management System </a:t>
            </a:r>
          </a:p>
          <a:p>
            <a:pPr lvl="1"/>
            <a:r>
              <a:rPr lang="en-US" b="1" dirty="0" smtClean="0"/>
              <a:t>Cause lists and judgments in the website</a:t>
            </a:r>
          </a:p>
          <a:p>
            <a:pPr lvl="1"/>
            <a:r>
              <a:rPr lang="en-US" b="1" dirty="0" smtClean="0"/>
              <a:t>Legal aid</a:t>
            </a:r>
          </a:p>
          <a:p>
            <a:pPr lvl="1"/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c. Improvement in Service Delivery (cont.)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 smtClean="0"/>
              <a:t>One-stop Services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0" y="-76200"/>
            <a:ext cx="9177640" cy="594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d. Performance Evaluation and Management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Performance-based Evaluation System</a:t>
            </a:r>
          </a:p>
          <a:p>
            <a:r>
              <a:rPr lang="en-US" b="1" dirty="0" smtClean="0"/>
              <a:t>Medium Term Budget Framework</a:t>
            </a:r>
          </a:p>
          <a:p>
            <a:pPr lvl="1"/>
            <a:r>
              <a:rPr lang="en-US" b="1" dirty="0" smtClean="0"/>
              <a:t>Ministries  formulate medium-term strategic objectives</a:t>
            </a:r>
          </a:p>
          <a:p>
            <a:pPr lvl="1"/>
            <a:r>
              <a:rPr lang="en-US" b="1" dirty="0" smtClean="0"/>
              <a:t>Provide performance indicators 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Annual Performance Agreement (APA)</a:t>
            </a:r>
          </a:p>
          <a:p>
            <a:pPr lvl="1"/>
            <a:r>
              <a:rPr lang="en-US" b="1" dirty="0" smtClean="0"/>
              <a:t>Cabinet Division and 48 Ministries/Division</a:t>
            </a:r>
          </a:p>
          <a:p>
            <a:pPr lvl="1"/>
            <a:r>
              <a:rPr lang="en-US" b="1" dirty="0" smtClean="0"/>
              <a:t>Mandatory Strategic Objectives on governance issues (RTI, GRS, NIS, Innovation etc.)</a:t>
            </a:r>
          </a:p>
          <a:p>
            <a:pPr lvl="1"/>
            <a:r>
              <a:rPr lang="en-US" b="1" dirty="0" smtClean="0"/>
              <a:t>National Committee headed by Cabinet Secretary</a:t>
            </a:r>
          </a:p>
          <a:p>
            <a:pPr lvl="1"/>
            <a:r>
              <a:rPr lang="en-US" b="1" dirty="0" smtClean="0"/>
              <a:t>Technical Committee headed by Secretary (C&amp;R)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Thank you 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 Administrative </a:t>
            </a:r>
            <a:r>
              <a:rPr lang="en-US" sz="3200" b="1" dirty="0"/>
              <a:t>Reforms and Governance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Autofit/>
          </a:bodyPr>
          <a:lstStyle/>
          <a:p>
            <a:r>
              <a:rPr lang="en-GB" sz="2800" b="1" dirty="0"/>
              <a:t>Specialisation in </a:t>
            </a:r>
            <a:r>
              <a:rPr lang="en-GB" sz="2800" b="1" dirty="0" smtClean="0"/>
              <a:t>Bureaucracy</a:t>
            </a:r>
          </a:p>
          <a:p>
            <a:pPr lvl="1"/>
            <a:r>
              <a:rPr lang="en-GB" sz="2200" b="1" dirty="0" smtClean="0"/>
              <a:t>Thematic Groups </a:t>
            </a:r>
          </a:p>
          <a:p>
            <a:pPr lvl="1"/>
            <a:r>
              <a:rPr lang="en-GB" sz="2200" b="1" dirty="0" smtClean="0"/>
              <a:t>Knowledge Sharing</a:t>
            </a:r>
          </a:p>
          <a:p>
            <a:pPr lvl="1"/>
            <a:r>
              <a:rPr lang="en-GB" sz="2200" b="1" dirty="0" smtClean="0"/>
              <a:t>Public Service Award</a:t>
            </a:r>
          </a:p>
          <a:p>
            <a:r>
              <a:rPr lang="en-GB" sz="2800" b="1" dirty="0"/>
              <a:t>Improving Office </a:t>
            </a:r>
            <a:r>
              <a:rPr lang="en-GB" sz="2800" b="1" dirty="0" smtClean="0"/>
              <a:t>Management</a:t>
            </a:r>
            <a:endParaRPr lang="en-GB" sz="2800" b="1" dirty="0" smtClean="0"/>
          </a:p>
          <a:p>
            <a:pPr lvl="1"/>
            <a:r>
              <a:rPr lang="en-GB" sz="2200" b="1" dirty="0"/>
              <a:t>Digitisation of the land management system </a:t>
            </a:r>
            <a:endParaRPr lang="en-GB" sz="2200" b="1" dirty="0" smtClean="0"/>
          </a:p>
          <a:p>
            <a:pPr lvl="1"/>
            <a:r>
              <a:rPr lang="en-GB" sz="2200" b="1" dirty="0" smtClean="0"/>
              <a:t>Improve record management and promote service delivery</a:t>
            </a:r>
            <a:endParaRPr lang="en-US" sz="2200" b="1" dirty="0"/>
          </a:p>
          <a:p>
            <a:r>
              <a:rPr lang="en-GB" sz="2800" b="1" dirty="0" smtClean="0"/>
              <a:t>National </a:t>
            </a:r>
            <a:r>
              <a:rPr lang="en-GB" sz="2800" b="1" dirty="0"/>
              <a:t>e-Service System (NESS</a:t>
            </a:r>
            <a:r>
              <a:rPr lang="en-GB" sz="2800" b="1" dirty="0" smtClean="0"/>
              <a:t>)</a:t>
            </a:r>
          </a:p>
          <a:p>
            <a:pPr lvl="1"/>
            <a:r>
              <a:rPr lang="en-GB" sz="2200" b="1" dirty="0" smtClean="0"/>
              <a:t>Electronic file management </a:t>
            </a:r>
          </a:p>
          <a:p>
            <a:pPr lvl="1"/>
            <a:r>
              <a:rPr lang="en-GB" sz="2200" b="1" dirty="0" smtClean="0"/>
              <a:t>Introduced at District administration and some Ministries/Departments</a:t>
            </a:r>
          </a:p>
          <a:p>
            <a:pPr lvl="1"/>
            <a:r>
              <a:rPr lang="en-GB" sz="2200" b="1" dirty="0" smtClean="0"/>
              <a:t>Tracking system, online complaint management </a:t>
            </a:r>
          </a:p>
          <a:p>
            <a:endParaRPr lang="en-US" sz="2800" b="1" i="1" dirty="0"/>
          </a:p>
          <a:p>
            <a:endParaRPr lang="en-US" sz="2800" b="1" i="1" dirty="0"/>
          </a:p>
          <a:p>
            <a:pPr lvl="1"/>
            <a:endParaRPr lang="en-US" sz="2000" b="1" dirty="0"/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Digitization of Land Records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I:\Photos_Best practice\Digitiz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 Administrative Reforms and Governance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Online Monitoring</a:t>
            </a:r>
          </a:p>
          <a:p>
            <a:pPr lvl="1"/>
            <a:r>
              <a:rPr lang="en-GB" b="1" dirty="0" smtClean="0"/>
              <a:t>GPS-based Train Tracking and Monitoring System (TTMS)</a:t>
            </a:r>
          </a:p>
          <a:p>
            <a:pPr lvl="1"/>
            <a:r>
              <a:rPr lang="en-GB" b="1" dirty="0" smtClean="0"/>
              <a:t>Online Remote Monitoring  System for toll collection </a:t>
            </a:r>
          </a:p>
          <a:p>
            <a:pPr lvl="1"/>
            <a:endParaRPr lang="en-GB" sz="1900" b="1" dirty="0" smtClean="0"/>
          </a:p>
          <a:p>
            <a:r>
              <a:rPr lang="en-GB" b="1" dirty="0" smtClean="0"/>
              <a:t>Electronic Government Procurement (e-GP) </a:t>
            </a:r>
          </a:p>
          <a:p>
            <a:pPr lvl="1"/>
            <a:r>
              <a:rPr lang="en-GB" b="1" dirty="0" smtClean="0"/>
              <a:t>Electronic tendering system </a:t>
            </a:r>
          </a:p>
          <a:p>
            <a:pPr lvl="1"/>
            <a:endParaRPr lang="en-US" sz="1800" b="1" dirty="0" smtClean="0"/>
          </a:p>
          <a:p>
            <a:r>
              <a:rPr lang="en-GB" b="1" dirty="0" smtClean="0"/>
              <a:t>Transparency and Proactive Disclosure </a:t>
            </a:r>
          </a:p>
          <a:p>
            <a:pPr lvl="1"/>
            <a:r>
              <a:rPr lang="en-GB" b="1" dirty="0" smtClean="0"/>
              <a:t>25000 websites: from Ministries to Upazila offices</a:t>
            </a:r>
            <a:endParaRPr lang="en-US" b="1" dirty="0" smtClean="0"/>
          </a:p>
          <a:p>
            <a:pPr lvl="1"/>
            <a:r>
              <a:rPr lang="en-GB" b="1" dirty="0" smtClean="0"/>
              <a:t>1,50,000 contents, 7,00,000 e-directories incorporated</a:t>
            </a:r>
          </a:p>
          <a:p>
            <a:pPr lvl="1"/>
            <a:r>
              <a:rPr lang="en-GB" b="1" dirty="0" smtClean="0"/>
              <a:t>RTI Committee headed by Cabinet Secretary and members from IC and other organizations</a:t>
            </a:r>
          </a:p>
          <a:p>
            <a:pPr lvl="1"/>
            <a:r>
              <a:rPr lang="en-GB" b="1" dirty="0" smtClean="0"/>
              <a:t>District Advisory Committee headed by Deputy Commissioners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r>
              <a:rPr lang="en-US" b="1" dirty="0" smtClean="0"/>
              <a:t>National Portal Framework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I:\Photos_Best practice\NP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584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smtClean="0"/>
              <a:t>Measures towards Prevention of Corruption </a:t>
            </a:r>
          </a:p>
          <a:p>
            <a:pPr lvl="1"/>
            <a:r>
              <a:rPr lang="en-GB" sz="2400" b="1" dirty="0" smtClean="0"/>
              <a:t>National Integrity Strategy (10 State and 6 Non-state Institutions)</a:t>
            </a:r>
          </a:p>
          <a:p>
            <a:pPr lvl="1"/>
            <a:r>
              <a:rPr lang="en-GB" sz="2400" b="1" dirty="0" smtClean="0"/>
              <a:t>National Integrity Advisory Council headed by </a:t>
            </a:r>
            <a:r>
              <a:rPr lang="en-GB" sz="2400" b="1" dirty="0" err="1" smtClean="0"/>
              <a:t>Hon’ble</a:t>
            </a:r>
            <a:r>
              <a:rPr lang="en-GB" sz="2400" b="1" dirty="0" smtClean="0"/>
              <a:t> PM</a:t>
            </a:r>
          </a:p>
          <a:p>
            <a:pPr lvl="1"/>
            <a:r>
              <a:rPr lang="en-GB" sz="2400" b="1" dirty="0" smtClean="0"/>
              <a:t>Executive Committee of Advisory Council headed by Finance Minister</a:t>
            </a:r>
          </a:p>
          <a:p>
            <a:pPr lvl="1"/>
            <a:r>
              <a:rPr lang="en-GB" sz="2400" b="1" dirty="0" smtClean="0"/>
              <a:t>National Integrity Implementation Unit at Cabinet Division </a:t>
            </a:r>
          </a:p>
          <a:p>
            <a:pPr lvl="1"/>
            <a:r>
              <a:rPr lang="en-GB" sz="2400" b="1" dirty="0" smtClean="0"/>
              <a:t>Ethics Committee at every Ministry/Division and Institutions</a:t>
            </a:r>
          </a:p>
          <a:p>
            <a:pPr lvl="1"/>
            <a:endParaRPr lang="en-GB" sz="2400" b="1" dirty="0" smtClean="0"/>
          </a:p>
          <a:p>
            <a:r>
              <a:rPr lang="en-GB" sz="2800" b="1" dirty="0" smtClean="0"/>
              <a:t>Mobile Courts for </a:t>
            </a:r>
            <a:r>
              <a:rPr lang="en-GB" sz="2800" b="1" dirty="0" smtClean="0"/>
              <a:t>Curbing Petty Offences</a:t>
            </a:r>
            <a:endParaRPr lang="en-GB" sz="2800" b="1" dirty="0" smtClean="0"/>
          </a:p>
          <a:p>
            <a:pPr lvl="1"/>
            <a:r>
              <a:rPr lang="en-US" sz="2400" b="1" dirty="0" smtClean="0"/>
              <a:t>Separate law covering more than 100 minor Acts</a:t>
            </a:r>
          </a:p>
          <a:p>
            <a:pPr lvl="1"/>
            <a:r>
              <a:rPr lang="en-US" sz="2400" b="1" dirty="0" smtClean="0"/>
              <a:t>Offences tried summarily on the spot</a:t>
            </a:r>
          </a:p>
          <a:p>
            <a:pPr lvl="1"/>
            <a:r>
              <a:rPr lang="en-US" sz="2400" b="1" dirty="0" smtClean="0"/>
              <a:t>Electronic mobile court system under piloting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 Administrative Reforms and Governance (cont.)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a. Administrative Reforms and Governance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Grievance Redress System</a:t>
            </a:r>
          </a:p>
          <a:p>
            <a:pPr lvl="1"/>
            <a:r>
              <a:rPr lang="en-GB" sz="2400" b="1" dirty="0" smtClean="0"/>
              <a:t>Public hearing institutionalized</a:t>
            </a:r>
          </a:p>
          <a:p>
            <a:pPr lvl="1"/>
            <a:r>
              <a:rPr lang="en-GB" sz="2400" b="1" dirty="0" smtClean="0"/>
              <a:t>Actions taken immediately </a:t>
            </a:r>
          </a:p>
          <a:p>
            <a:pPr lvl="1"/>
            <a:r>
              <a:rPr lang="en-GB" sz="2400" b="1" dirty="0" smtClean="0"/>
              <a:t>Online GRS system developed </a:t>
            </a:r>
          </a:p>
          <a:p>
            <a:pPr lvl="1"/>
            <a:endParaRPr lang="en-US" sz="2400" b="1" dirty="0" smtClean="0"/>
          </a:p>
          <a:p>
            <a:r>
              <a:rPr lang="en-GB" sz="2800" b="1" dirty="0" smtClean="0"/>
              <a:t>Promoting Innovation </a:t>
            </a:r>
          </a:p>
          <a:p>
            <a:pPr lvl="1"/>
            <a:r>
              <a:rPr lang="en-GB" sz="2400" b="1" dirty="0" smtClean="0"/>
              <a:t>Innovation in governance  (GIU)</a:t>
            </a:r>
          </a:p>
          <a:p>
            <a:pPr lvl="1"/>
            <a:r>
              <a:rPr lang="en-GB" sz="2400" b="1" dirty="0" smtClean="0"/>
              <a:t>Innovation teams at central and field administration</a:t>
            </a:r>
          </a:p>
          <a:p>
            <a:pPr lvl="1"/>
            <a:r>
              <a:rPr lang="en-GB" sz="2400" b="1" dirty="0" smtClean="0"/>
              <a:t>Chief Innovation Officer </a:t>
            </a:r>
          </a:p>
          <a:p>
            <a:pPr lvl="1"/>
            <a:r>
              <a:rPr lang="en-GB" sz="2400" b="1" dirty="0" smtClean="0"/>
              <a:t>Service Innovation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b="1" dirty="0"/>
              <a:t>b. Capacity </a:t>
            </a:r>
            <a:r>
              <a:rPr lang="en-GB" sz="4000" b="1" dirty="0" smtClean="0"/>
              <a:t>Building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National Skills Development Policy </a:t>
            </a:r>
          </a:p>
          <a:p>
            <a:endParaRPr lang="en-GB" sz="1800" b="1" dirty="0" smtClean="0"/>
          </a:p>
          <a:p>
            <a:r>
              <a:rPr lang="en-GB" sz="2800" b="1" dirty="0" smtClean="0"/>
              <a:t>National </a:t>
            </a:r>
            <a:r>
              <a:rPr lang="en-GB" sz="2800" b="1" dirty="0"/>
              <a:t>Skills Development </a:t>
            </a:r>
            <a:r>
              <a:rPr lang="en-GB" sz="2800" b="1" dirty="0" smtClean="0"/>
              <a:t>Council (NSDC)</a:t>
            </a:r>
          </a:p>
          <a:p>
            <a:pPr lvl="1"/>
            <a:r>
              <a:rPr lang="en-GB" sz="2400" b="1" dirty="0" smtClean="0"/>
              <a:t>Prime Minister in the chair </a:t>
            </a:r>
          </a:p>
          <a:p>
            <a:pPr lvl="1"/>
            <a:r>
              <a:rPr lang="en-GB" sz="2400" b="1" dirty="0" smtClean="0"/>
              <a:t>Executive Committee (ECNSDC)</a:t>
            </a:r>
          </a:p>
          <a:p>
            <a:pPr lvl="1"/>
            <a:r>
              <a:rPr lang="en-GB" sz="2400" b="1" dirty="0" smtClean="0"/>
              <a:t>Co-chaired by Secretary M/o Education and private sector representative</a:t>
            </a:r>
          </a:p>
          <a:p>
            <a:pPr lvl="1"/>
            <a:endParaRPr lang="en-GB" sz="2400" b="1" dirty="0" smtClean="0"/>
          </a:p>
          <a:p>
            <a:pPr lvl="1"/>
            <a:endParaRPr lang="en-US" sz="2400" b="1" dirty="0"/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b. Capacity Building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Technical Training of Workers</a:t>
            </a:r>
          </a:p>
          <a:p>
            <a:pPr lvl="1"/>
            <a:r>
              <a:rPr lang="en-US" sz="2400" b="1" dirty="0" smtClean="0"/>
              <a:t>Bureau of Manpower, Employment and Training (BMET)</a:t>
            </a:r>
          </a:p>
          <a:p>
            <a:pPr lvl="1"/>
            <a:r>
              <a:rPr lang="en-US" sz="2400" b="1" dirty="0" smtClean="0"/>
              <a:t>70 Technical Training Centres (TTC)</a:t>
            </a:r>
          </a:p>
          <a:p>
            <a:pPr lvl="1"/>
            <a:r>
              <a:rPr lang="en-US" sz="2400" b="1" dirty="0" smtClean="0"/>
              <a:t>Six TTCs exclusively for female migrant workers </a:t>
            </a:r>
          </a:p>
          <a:p>
            <a:pPr lvl="1"/>
            <a:endParaRPr lang="en-US" sz="2400" b="1" dirty="0" smtClean="0"/>
          </a:p>
          <a:p>
            <a:r>
              <a:rPr lang="en-GB" sz="2800" b="1" dirty="0" smtClean="0"/>
              <a:t>Skills Development in Education Sector </a:t>
            </a:r>
          </a:p>
          <a:p>
            <a:pPr lvl="1"/>
            <a:r>
              <a:rPr lang="en-GB" sz="2400" b="1" dirty="0" smtClean="0"/>
              <a:t>BTV telecasts classroom lectures </a:t>
            </a:r>
          </a:p>
          <a:p>
            <a:pPr lvl="1"/>
            <a:r>
              <a:rPr lang="en-GB" sz="2400" b="1" dirty="0" smtClean="0"/>
              <a:t>Teachers’ portal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C32F-2704-4A3B-A267-6B9549DE2A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630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Third Meeting of SAARC Cabinet Secretaries Islamabad, 16-17 April 2015  Bangladesh Position Paper on Best Practices </vt:lpstr>
      <vt:lpstr>a. Administrative Reforms and Governance </vt:lpstr>
      <vt:lpstr>Digitization of Land Records</vt:lpstr>
      <vt:lpstr>a. Administrative Reforms and Governance (cont.)</vt:lpstr>
      <vt:lpstr>National Portal Framework</vt:lpstr>
      <vt:lpstr>a. Administrative Reforms and Governance (cont.)</vt:lpstr>
      <vt:lpstr>a. Administrative Reforms and Governance (cont.)</vt:lpstr>
      <vt:lpstr>b. Capacity Building</vt:lpstr>
      <vt:lpstr>b. Capacity Building (cont.)</vt:lpstr>
      <vt:lpstr>c. Improvement in Service Delivery </vt:lpstr>
      <vt:lpstr>Digital Centre</vt:lpstr>
      <vt:lpstr>c. Improvement in Service Delivery (cont.) </vt:lpstr>
      <vt:lpstr>Multimedia Class Room</vt:lpstr>
      <vt:lpstr>c. Improvement in Service Delivery (cont.) </vt:lpstr>
      <vt:lpstr>One-stop Services</vt:lpstr>
      <vt:lpstr>d. Performance Evaluation and Management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Meeting of SAARC Cabinet Secretaries Islamabad, 16-17 April 2015  Bangladesh’s Paper on Best Practices</dc:title>
  <dc:creator>user</dc:creator>
  <cp:lastModifiedBy>user</cp:lastModifiedBy>
  <cp:revision>84</cp:revision>
  <dcterms:created xsi:type="dcterms:W3CDTF">2015-04-12T09:33:51Z</dcterms:created>
  <dcterms:modified xsi:type="dcterms:W3CDTF">2015-04-13T12:10:29Z</dcterms:modified>
</cp:coreProperties>
</file>